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4"/>
  </p:sldMasterIdLst>
  <p:notesMasterIdLst>
    <p:notesMasterId r:id="rId25"/>
  </p:notesMasterIdLst>
  <p:sldIdLst>
    <p:sldId id="263" r:id="rId5"/>
    <p:sldId id="256" r:id="rId6"/>
    <p:sldId id="265" r:id="rId7"/>
    <p:sldId id="270" r:id="rId8"/>
    <p:sldId id="266" r:id="rId9"/>
    <p:sldId id="281" r:id="rId10"/>
    <p:sldId id="282" r:id="rId11"/>
    <p:sldId id="257" r:id="rId12"/>
    <p:sldId id="262" r:id="rId13"/>
    <p:sldId id="258" r:id="rId14"/>
    <p:sldId id="259" r:id="rId15"/>
    <p:sldId id="274" r:id="rId16"/>
    <p:sldId id="275" r:id="rId17"/>
    <p:sldId id="261" r:id="rId18"/>
    <p:sldId id="283" r:id="rId19"/>
    <p:sldId id="276" r:id="rId20"/>
    <p:sldId id="277" r:id="rId21"/>
    <p:sldId id="278" r:id="rId22"/>
    <p:sldId id="279" r:id="rId23"/>
    <p:sldId id="273" r:id="rId2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70C28-9930-4090-9F2C-E817AB314F83}" v="247" dt="2025-02-06T09:48:38.416"/>
    <p1510:client id="{87E78CFB-51E5-CCDE-4CD0-89B12B2553CD}" v="6" dt="2025-02-06T10:29:34.958"/>
    <p1510:client id="{8922D180-7973-4FF2-AE60-7B044A0ADAD5}" v="31" dt="2025-02-06T10:23:18.775"/>
    <p1510:client id="{CC9BD455-8BA3-404D-BFDD-9AB49583E20A}" v="45" dt="2025-02-06T12:09:19.750"/>
    <p1510:client id="{CE93D201-6395-41BD-A83E-BBF0820531ED}" v="494" dt="2025-02-06T10:39:33.972"/>
    <p1510:client id="{DED3DFDD-63C0-49C0-81DB-D90C5F3B4D34}" v="43" dt="2025-02-06T09:28:49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1D33F-9463-41FA-83A4-0C9A0E48D13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n-NO"/>
        </a:p>
      </dgm:t>
    </dgm:pt>
    <dgm:pt modelId="{A567BB30-2B7B-49B4-B8AB-39CC10D7299C}">
      <dgm:prSet phldrT="[Tekst]"/>
      <dgm:spPr/>
      <dgm:t>
        <a:bodyPr/>
        <a:lstStyle/>
        <a:p>
          <a:r>
            <a:rPr lang="nb-NO"/>
            <a:t>Kleppe</a:t>
          </a:r>
        </a:p>
        <a:p>
          <a:r>
            <a:rPr lang="nb-NO"/>
            <a:t>skule</a:t>
          </a:r>
          <a:endParaRPr lang="nn-NO"/>
        </a:p>
      </dgm:t>
    </dgm:pt>
    <dgm:pt modelId="{A625F23A-A1E8-42B6-BF60-A8D630ED9356}" type="parTrans" cxnId="{2834C9CA-FFEF-406E-BA88-7E8CC93F7B51}">
      <dgm:prSet/>
      <dgm:spPr/>
      <dgm:t>
        <a:bodyPr/>
        <a:lstStyle/>
        <a:p>
          <a:endParaRPr lang="nn-NO"/>
        </a:p>
      </dgm:t>
    </dgm:pt>
    <dgm:pt modelId="{BBDDDB24-23D4-4814-A062-9C2DBCC9ED66}" type="sibTrans" cxnId="{2834C9CA-FFEF-406E-BA88-7E8CC93F7B51}">
      <dgm:prSet/>
      <dgm:spPr/>
      <dgm:t>
        <a:bodyPr/>
        <a:lstStyle/>
        <a:p>
          <a:endParaRPr lang="nn-NO"/>
        </a:p>
      </dgm:t>
    </dgm:pt>
    <dgm:pt modelId="{27498920-A639-41E1-98C0-746165359C9D}">
      <dgm:prSet phldrT="[Tekst]"/>
      <dgm:spPr/>
      <dgm:t>
        <a:bodyPr/>
        <a:lstStyle/>
        <a:p>
          <a:r>
            <a:rPr lang="nb-NO" err="1"/>
            <a:t>Skulehelsetenesta</a:t>
          </a:r>
          <a:endParaRPr lang="nb-NO"/>
        </a:p>
        <a:p>
          <a:r>
            <a:rPr lang="nb-NO"/>
            <a:t>v/ </a:t>
          </a:r>
          <a:r>
            <a:rPr lang="nb-NO" err="1"/>
            <a:t>helsesjukepleiar</a:t>
          </a:r>
          <a:endParaRPr lang="nn-NO"/>
        </a:p>
      </dgm:t>
    </dgm:pt>
    <dgm:pt modelId="{247B8764-E7A0-40A3-8256-614A95B04C72}" type="parTrans" cxnId="{28AA07D6-4CA7-42DA-952A-5E0C6E24507B}">
      <dgm:prSet/>
      <dgm:spPr/>
      <dgm:t>
        <a:bodyPr/>
        <a:lstStyle/>
        <a:p>
          <a:endParaRPr lang="nn-NO"/>
        </a:p>
      </dgm:t>
    </dgm:pt>
    <dgm:pt modelId="{0A27D0DA-A12D-4ED6-88EB-CAB04D3B87A3}" type="sibTrans" cxnId="{28AA07D6-4CA7-42DA-952A-5E0C6E24507B}">
      <dgm:prSet/>
      <dgm:spPr/>
      <dgm:t>
        <a:bodyPr/>
        <a:lstStyle/>
        <a:p>
          <a:endParaRPr lang="nn-NO"/>
        </a:p>
      </dgm:t>
    </dgm:pt>
    <dgm:pt modelId="{B9520F4A-802D-4C24-9B46-4E4667CACADD}">
      <dgm:prSet phldrT="[Tekst]"/>
      <dgm:spPr/>
      <dgm:t>
        <a:bodyPr/>
        <a:lstStyle/>
        <a:p>
          <a:r>
            <a:rPr lang="nb-NO"/>
            <a:t>PPT</a:t>
          </a:r>
          <a:endParaRPr lang="nn-NO"/>
        </a:p>
      </dgm:t>
    </dgm:pt>
    <dgm:pt modelId="{4128F0AC-38E0-407B-B026-8719AC8D03D8}" type="parTrans" cxnId="{4CA023DC-1040-439F-A278-099E6773FECE}">
      <dgm:prSet/>
      <dgm:spPr/>
      <dgm:t>
        <a:bodyPr/>
        <a:lstStyle/>
        <a:p>
          <a:endParaRPr lang="nn-NO"/>
        </a:p>
      </dgm:t>
    </dgm:pt>
    <dgm:pt modelId="{DAC3B731-FA98-4016-ABC4-393FF449CC0A}" type="sibTrans" cxnId="{4CA023DC-1040-439F-A278-099E6773FECE}">
      <dgm:prSet/>
      <dgm:spPr/>
      <dgm:t>
        <a:bodyPr/>
        <a:lstStyle/>
        <a:p>
          <a:endParaRPr lang="nn-NO"/>
        </a:p>
      </dgm:t>
    </dgm:pt>
    <dgm:pt modelId="{EA11C7DF-16EC-4B17-9E2D-A59E0CC34DDF}">
      <dgm:prSet phldrT="[Tekst]"/>
      <dgm:spPr/>
      <dgm:t>
        <a:bodyPr/>
        <a:lstStyle/>
        <a:p>
          <a:r>
            <a:rPr lang="nb-NO"/>
            <a:t>Barnevern</a:t>
          </a:r>
          <a:endParaRPr lang="nn-NO"/>
        </a:p>
      </dgm:t>
    </dgm:pt>
    <dgm:pt modelId="{84EE254F-B694-458D-9854-BEB81B4B2FA2}" type="parTrans" cxnId="{A2670626-0267-4126-B595-F99E5FC378E3}">
      <dgm:prSet/>
      <dgm:spPr/>
      <dgm:t>
        <a:bodyPr/>
        <a:lstStyle/>
        <a:p>
          <a:endParaRPr lang="nn-NO"/>
        </a:p>
      </dgm:t>
    </dgm:pt>
    <dgm:pt modelId="{56AF3645-E1B1-4EFE-84E0-DA1DABE15B5E}" type="sibTrans" cxnId="{A2670626-0267-4126-B595-F99E5FC378E3}">
      <dgm:prSet/>
      <dgm:spPr/>
      <dgm:t>
        <a:bodyPr/>
        <a:lstStyle/>
        <a:p>
          <a:endParaRPr lang="nn-NO"/>
        </a:p>
      </dgm:t>
    </dgm:pt>
    <dgm:pt modelId="{D4811C12-9CDE-493C-842D-FC177B04FE02}" type="pres">
      <dgm:prSet presAssocID="{3671D33F-9463-41FA-83A4-0C9A0E48D13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29ECA9D-B1E2-4693-BD9F-7938FE8E18A1}" type="pres">
      <dgm:prSet presAssocID="{A567BB30-2B7B-49B4-B8AB-39CC10D7299C}" presName="centerShape" presStyleLbl="node0" presStyleIdx="0" presStyleCnt="1"/>
      <dgm:spPr/>
    </dgm:pt>
    <dgm:pt modelId="{174314A8-3FA9-4C2C-BC99-5614AE7AE39B}" type="pres">
      <dgm:prSet presAssocID="{247B8764-E7A0-40A3-8256-614A95B04C72}" presName="parTrans" presStyleLbl="bgSibTrans2D1" presStyleIdx="0" presStyleCnt="3"/>
      <dgm:spPr/>
    </dgm:pt>
    <dgm:pt modelId="{6505B1E1-19A4-4CC4-8F90-01349D1F1228}" type="pres">
      <dgm:prSet presAssocID="{27498920-A639-41E1-98C0-746165359C9D}" presName="node" presStyleLbl="node1" presStyleIdx="0" presStyleCnt="3">
        <dgm:presLayoutVars>
          <dgm:bulletEnabled val="1"/>
        </dgm:presLayoutVars>
      </dgm:prSet>
      <dgm:spPr/>
    </dgm:pt>
    <dgm:pt modelId="{D8085A1C-CE85-44A7-BAF8-6FB7F0E35423}" type="pres">
      <dgm:prSet presAssocID="{4128F0AC-38E0-407B-B026-8719AC8D03D8}" presName="parTrans" presStyleLbl="bgSibTrans2D1" presStyleIdx="1" presStyleCnt="3"/>
      <dgm:spPr/>
    </dgm:pt>
    <dgm:pt modelId="{487A6D71-B363-4510-B3CC-758F9E3DC95D}" type="pres">
      <dgm:prSet presAssocID="{B9520F4A-802D-4C24-9B46-4E4667CACADD}" presName="node" presStyleLbl="node1" presStyleIdx="1" presStyleCnt="3" custRadScaleRad="91822" custRadScaleInc="604">
        <dgm:presLayoutVars>
          <dgm:bulletEnabled val="1"/>
        </dgm:presLayoutVars>
      </dgm:prSet>
      <dgm:spPr/>
    </dgm:pt>
    <dgm:pt modelId="{C7164EA1-C4C0-4E26-9842-3C6B8E607211}" type="pres">
      <dgm:prSet presAssocID="{84EE254F-B694-458D-9854-BEB81B4B2FA2}" presName="parTrans" presStyleLbl="bgSibTrans2D1" presStyleIdx="2" presStyleCnt="3"/>
      <dgm:spPr/>
    </dgm:pt>
    <dgm:pt modelId="{B587E306-EE69-4711-B15A-6231418C091C}" type="pres">
      <dgm:prSet presAssocID="{EA11C7DF-16EC-4B17-9E2D-A59E0CC34DDF}" presName="node" presStyleLbl="node1" presStyleIdx="2" presStyleCnt="3">
        <dgm:presLayoutVars>
          <dgm:bulletEnabled val="1"/>
        </dgm:presLayoutVars>
      </dgm:prSet>
      <dgm:spPr/>
    </dgm:pt>
  </dgm:ptLst>
  <dgm:cxnLst>
    <dgm:cxn modelId="{2203580D-E33F-49C1-B198-B3456933DAAE}" type="presOf" srcId="{3671D33F-9463-41FA-83A4-0C9A0E48D132}" destId="{D4811C12-9CDE-493C-842D-FC177B04FE02}" srcOrd="0" destOrd="0" presId="urn:microsoft.com/office/officeart/2005/8/layout/radial4"/>
    <dgm:cxn modelId="{A2670626-0267-4126-B595-F99E5FC378E3}" srcId="{A567BB30-2B7B-49B4-B8AB-39CC10D7299C}" destId="{EA11C7DF-16EC-4B17-9E2D-A59E0CC34DDF}" srcOrd="2" destOrd="0" parTransId="{84EE254F-B694-458D-9854-BEB81B4B2FA2}" sibTransId="{56AF3645-E1B1-4EFE-84E0-DA1DABE15B5E}"/>
    <dgm:cxn modelId="{F3392435-D5F4-4F0F-9D85-AC46E63FF25A}" type="presOf" srcId="{EA11C7DF-16EC-4B17-9E2D-A59E0CC34DDF}" destId="{B587E306-EE69-4711-B15A-6231418C091C}" srcOrd="0" destOrd="0" presId="urn:microsoft.com/office/officeart/2005/8/layout/radial4"/>
    <dgm:cxn modelId="{D8017148-5F36-45D8-AC72-8A3CDF3E82A3}" type="presOf" srcId="{A567BB30-2B7B-49B4-B8AB-39CC10D7299C}" destId="{929ECA9D-B1E2-4693-BD9F-7938FE8E18A1}" srcOrd="0" destOrd="0" presId="urn:microsoft.com/office/officeart/2005/8/layout/radial4"/>
    <dgm:cxn modelId="{49258E4E-7CC1-48F5-AF9A-77BFD680421E}" type="presOf" srcId="{B9520F4A-802D-4C24-9B46-4E4667CACADD}" destId="{487A6D71-B363-4510-B3CC-758F9E3DC95D}" srcOrd="0" destOrd="0" presId="urn:microsoft.com/office/officeart/2005/8/layout/radial4"/>
    <dgm:cxn modelId="{580784A8-1818-4364-8B84-78FBB770F8F8}" type="presOf" srcId="{247B8764-E7A0-40A3-8256-614A95B04C72}" destId="{174314A8-3FA9-4C2C-BC99-5614AE7AE39B}" srcOrd="0" destOrd="0" presId="urn:microsoft.com/office/officeart/2005/8/layout/radial4"/>
    <dgm:cxn modelId="{368A85AC-E86C-4F83-B6B2-CC2368AB8631}" type="presOf" srcId="{27498920-A639-41E1-98C0-746165359C9D}" destId="{6505B1E1-19A4-4CC4-8F90-01349D1F1228}" srcOrd="0" destOrd="0" presId="urn:microsoft.com/office/officeart/2005/8/layout/radial4"/>
    <dgm:cxn modelId="{8D0D71AF-7B45-49F9-869B-451FD8312973}" type="presOf" srcId="{84EE254F-B694-458D-9854-BEB81B4B2FA2}" destId="{C7164EA1-C4C0-4E26-9842-3C6B8E607211}" srcOrd="0" destOrd="0" presId="urn:microsoft.com/office/officeart/2005/8/layout/radial4"/>
    <dgm:cxn modelId="{2834C9CA-FFEF-406E-BA88-7E8CC93F7B51}" srcId="{3671D33F-9463-41FA-83A4-0C9A0E48D132}" destId="{A567BB30-2B7B-49B4-B8AB-39CC10D7299C}" srcOrd="0" destOrd="0" parTransId="{A625F23A-A1E8-42B6-BF60-A8D630ED9356}" sibTransId="{BBDDDB24-23D4-4814-A062-9C2DBCC9ED66}"/>
    <dgm:cxn modelId="{84B8AED5-084F-4BB3-9210-797FAC331100}" type="presOf" srcId="{4128F0AC-38E0-407B-B026-8719AC8D03D8}" destId="{D8085A1C-CE85-44A7-BAF8-6FB7F0E35423}" srcOrd="0" destOrd="0" presId="urn:microsoft.com/office/officeart/2005/8/layout/radial4"/>
    <dgm:cxn modelId="{28AA07D6-4CA7-42DA-952A-5E0C6E24507B}" srcId="{A567BB30-2B7B-49B4-B8AB-39CC10D7299C}" destId="{27498920-A639-41E1-98C0-746165359C9D}" srcOrd="0" destOrd="0" parTransId="{247B8764-E7A0-40A3-8256-614A95B04C72}" sibTransId="{0A27D0DA-A12D-4ED6-88EB-CAB04D3B87A3}"/>
    <dgm:cxn modelId="{4CA023DC-1040-439F-A278-099E6773FECE}" srcId="{A567BB30-2B7B-49B4-B8AB-39CC10D7299C}" destId="{B9520F4A-802D-4C24-9B46-4E4667CACADD}" srcOrd="1" destOrd="0" parTransId="{4128F0AC-38E0-407B-B026-8719AC8D03D8}" sibTransId="{DAC3B731-FA98-4016-ABC4-393FF449CC0A}"/>
    <dgm:cxn modelId="{D1073492-CDA5-4FB8-A13E-394820ACF003}" type="presParOf" srcId="{D4811C12-9CDE-493C-842D-FC177B04FE02}" destId="{929ECA9D-B1E2-4693-BD9F-7938FE8E18A1}" srcOrd="0" destOrd="0" presId="urn:microsoft.com/office/officeart/2005/8/layout/radial4"/>
    <dgm:cxn modelId="{3B8EA43B-69E6-4414-B5FD-E69F22B50BFF}" type="presParOf" srcId="{D4811C12-9CDE-493C-842D-FC177B04FE02}" destId="{174314A8-3FA9-4C2C-BC99-5614AE7AE39B}" srcOrd="1" destOrd="0" presId="urn:microsoft.com/office/officeart/2005/8/layout/radial4"/>
    <dgm:cxn modelId="{3C765B9C-E3DF-4E0A-95F9-95446052E3B3}" type="presParOf" srcId="{D4811C12-9CDE-493C-842D-FC177B04FE02}" destId="{6505B1E1-19A4-4CC4-8F90-01349D1F1228}" srcOrd="2" destOrd="0" presId="urn:microsoft.com/office/officeart/2005/8/layout/radial4"/>
    <dgm:cxn modelId="{C991D0C8-7CAD-4187-82D5-A9AAA9499627}" type="presParOf" srcId="{D4811C12-9CDE-493C-842D-FC177B04FE02}" destId="{D8085A1C-CE85-44A7-BAF8-6FB7F0E35423}" srcOrd="3" destOrd="0" presId="urn:microsoft.com/office/officeart/2005/8/layout/radial4"/>
    <dgm:cxn modelId="{321EF5C9-EDC1-4159-ACF4-449EA4029D26}" type="presParOf" srcId="{D4811C12-9CDE-493C-842D-FC177B04FE02}" destId="{487A6D71-B363-4510-B3CC-758F9E3DC95D}" srcOrd="4" destOrd="0" presId="urn:microsoft.com/office/officeart/2005/8/layout/radial4"/>
    <dgm:cxn modelId="{C3379075-1FEB-4187-9A3E-E069FE9632BC}" type="presParOf" srcId="{D4811C12-9CDE-493C-842D-FC177B04FE02}" destId="{C7164EA1-C4C0-4E26-9842-3C6B8E607211}" srcOrd="5" destOrd="0" presId="urn:microsoft.com/office/officeart/2005/8/layout/radial4"/>
    <dgm:cxn modelId="{90B0A86B-CB15-4523-B795-AB543137866D}" type="presParOf" srcId="{D4811C12-9CDE-493C-842D-FC177B04FE02}" destId="{B587E306-EE69-4711-B15A-6231418C091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ECA9D-B1E2-4693-BD9F-7938FE8E18A1}">
      <dsp:nvSpPr>
        <dsp:cNvPr id="0" name=""/>
        <dsp:cNvSpPr/>
      </dsp:nvSpPr>
      <dsp:spPr>
        <a:xfrm>
          <a:off x="2526935" y="2445656"/>
          <a:ext cx="1869240" cy="1869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/>
            <a:t>Kleppe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/>
            <a:t>skule</a:t>
          </a:r>
          <a:endParaRPr lang="nn-NO" sz="3200" kern="1200"/>
        </a:p>
      </dsp:txBody>
      <dsp:txXfrm>
        <a:off x="2800679" y="2719400"/>
        <a:ext cx="1321752" cy="1321752"/>
      </dsp:txXfrm>
    </dsp:sp>
    <dsp:sp modelId="{174314A8-3FA9-4C2C-BC99-5614AE7AE39B}">
      <dsp:nvSpPr>
        <dsp:cNvPr id="0" name=""/>
        <dsp:cNvSpPr/>
      </dsp:nvSpPr>
      <dsp:spPr>
        <a:xfrm rot="12900000">
          <a:off x="1128452" y="2053551"/>
          <a:ext cx="1637508" cy="5327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5B1E1-19A4-4CC4-8F90-01349D1F1228}">
      <dsp:nvSpPr>
        <dsp:cNvPr id="0" name=""/>
        <dsp:cNvSpPr/>
      </dsp:nvSpPr>
      <dsp:spPr>
        <a:xfrm>
          <a:off x="388633" y="1139988"/>
          <a:ext cx="1775778" cy="1420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err="1"/>
            <a:t>Skulehelsetenesta</a:t>
          </a:r>
          <a:endParaRPr lang="nb-NO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v/ </a:t>
          </a:r>
          <a:r>
            <a:rPr lang="nb-NO" sz="1500" kern="1200" err="1"/>
            <a:t>helsesjukepleiar</a:t>
          </a:r>
          <a:endParaRPr lang="nn-NO" sz="1500" kern="1200"/>
        </a:p>
      </dsp:txBody>
      <dsp:txXfrm>
        <a:off x="430242" y="1181597"/>
        <a:ext cx="1692560" cy="1337404"/>
      </dsp:txXfrm>
    </dsp:sp>
    <dsp:sp modelId="{D8085A1C-CE85-44A7-BAF8-6FB7F0E35423}">
      <dsp:nvSpPr>
        <dsp:cNvPr id="0" name=""/>
        <dsp:cNvSpPr/>
      </dsp:nvSpPr>
      <dsp:spPr>
        <a:xfrm rot="16221744">
          <a:off x="2756839" y="1380335"/>
          <a:ext cx="1431363" cy="5327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A6D71-B363-4510-B3CC-758F9E3DC95D}">
      <dsp:nvSpPr>
        <dsp:cNvPr id="0" name=""/>
        <dsp:cNvSpPr/>
      </dsp:nvSpPr>
      <dsp:spPr>
        <a:xfrm>
          <a:off x="2589158" y="220723"/>
          <a:ext cx="1775778" cy="1420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PPT</a:t>
          </a:r>
          <a:endParaRPr lang="nn-NO" sz="1500" kern="1200"/>
        </a:p>
      </dsp:txBody>
      <dsp:txXfrm>
        <a:off x="2630767" y="262332"/>
        <a:ext cx="1692560" cy="1337404"/>
      </dsp:txXfrm>
    </dsp:sp>
    <dsp:sp modelId="{C7164EA1-C4C0-4E26-9842-3C6B8E607211}">
      <dsp:nvSpPr>
        <dsp:cNvPr id="0" name=""/>
        <dsp:cNvSpPr/>
      </dsp:nvSpPr>
      <dsp:spPr>
        <a:xfrm rot="19500000">
          <a:off x="4157151" y="2053551"/>
          <a:ext cx="1637508" cy="5327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7E306-EE69-4711-B15A-6231418C091C}">
      <dsp:nvSpPr>
        <dsp:cNvPr id="0" name=""/>
        <dsp:cNvSpPr/>
      </dsp:nvSpPr>
      <dsp:spPr>
        <a:xfrm>
          <a:off x="4758700" y="1139988"/>
          <a:ext cx="1775778" cy="1420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Barnevern</a:t>
          </a:r>
          <a:endParaRPr lang="nn-NO" sz="1500" kern="1200"/>
        </a:p>
      </dsp:txBody>
      <dsp:txXfrm>
        <a:off x="4800309" y="1181597"/>
        <a:ext cx="1692560" cy="1337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6CA9B-5CE4-9641-8173-2925FC855632}" type="datetimeFigureOut">
              <a:rPr lang="nb-NO" smtClean="0"/>
              <a:t>07.02.2025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C4750-0778-3C4C-9279-CDA7E6330C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601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Skolebarn </a:t>
            </a:r>
          </a:p>
          <a:p>
            <a:endParaRPr lang="nb-NO"/>
          </a:p>
          <a:p>
            <a:r>
              <a:rPr lang="nb-NO"/>
              <a:t>Ny rolle mange følelser knyttet til dette. </a:t>
            </a:r>
          </a:p>
          <a:p>
            <a:r>
              <a:rPr lang="nb-NO"/>
              <a:t>Glede, spent, skummelt, overgang. </a:t>
            </a:r>
          </a:p>
          <a:p>
            <a:r>
              <a:rPr lang="nb-NO"/>
              <a:t> </a:t>
            </a:r>
          </a:p>
          <a:p>
            <a:r>
              <a:rPr lang="nb-NO"/>
              <a:t>Lese på kvelden f.eks., </a:t>
            </a:r>
            <a:r>
              <a:rPr lang="nb-NO" err="1"/>
              <a:t>språkutviking</a:t>
            </a:r>
            <a:r>
              <a:rPr lang="nb-NO"/>
              <a:t>  </a:t>
            </a:r>
          </a:p>
          <a:p>
            <a:endParaRPr lang="nb-NO"/>
          </a:p>
          <a:p>
            <a:r>
              <a:rPr lang="nb-NO"/>
              <a:t>Oppfølging av lekser – mestring, positive opplevelser. </a:t>
            </a:r>
          </a:p>
          <a:p>
            <a:endParaRPr lang="nb-NO"/>
          </a:p>
          <a:p>
            <a:r>
              <a:rPr lang="nb-NO"/>
              <a:t>Tal – telle penger på butikken, pante flasker, se på mønster i naturen, lage mat. </a:t>
            </a:r>
          </a:p>
          <a:p>
            <a:endParaRPr lang="nb-NO"/>
          </a:p>
          <a:p>
            <a:r>
              <a:rPr lang="nb-NO"/>
              <a:t>Praktiske ferdigheter – selvstendighetstrening, gå på do selv, påkledning, barn liker å meste gjøre ting selv. </a:t>
            </a:r>
          </a:p>
          <a:p>
            <a:endParaRPr lang="nb-NO"/>
          </a:p>
          <a:p>
            <a:r>
              <a:rPr lang="nb-NO"/>
              <a:t>Sosiale ferdigheter – dele, være med andre, få lov til å være barn alene – forsøke å løse konflikter selv, veileder av voksen.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8C4750-0778-3C4C-9279-CDA7E6330C1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82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Dagsplan </a:t>
            </a:r>
          </a:p>
          <a:p>
            <a:r>
              <a:rPr lang="nb-NO"/>
              <a:t>Oversikt </a:t>
            </a:r>
          </a:p>
          <a:p>
            <a:r>
              <a:rPr lang="nb-NO"/>
              <a:t>Positivt om skolen </a:t>
            </a:r>
            <a:r>
              <a:rPr lang="nb-NO" err="1"/>
              <a:t>fremsnakk</a:t>
            </a:r>
            <a:r>
              <a:rPr lang="nb-NO"/>
              <a:t> </a:t>
            </a:r>
          </a:p>
          <a:p>
            <a:r>
              <a:rPr lang="nb-NO"/>
              <a:t>Positivt om medelever </a:t>
            </a:r>
          </a:p>
          <a:p>
            <a:r>
              <a:rPr lang="nb-NO"/>
              <a:t>Dere som foreldrene trygge på skolen – overfører til barn, ofte er det vi som foreldre som er engstelige,  ta kontakt dersom det er noe.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8C4750-0778-3C4C-9279-CDA7E6330C1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90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B8EF82FD-B594-4020-B87F-F33AA2D5D98B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tt linje 4">
            <a:extLst>
              <a:ext uri="{FF2B5EF4-FFF2-40B4-BE49-F238E27FC236}">
                <a16:creationId xmlns:a16="http://schemas.microsoft.com/office/drawing/2014/main" id="{4F3EFBFD-D49D-4B47-A220-55389A669566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25" name="Undertit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6" name="Plassholder for dato 30">
            <a:extLst>
              <a:ext uri="{FF2B5EF4-FFF2-40B4-BE49-F238E27FC236}">
                <a16:creationId xmlns:a16="http://schemas.microsoft.com/office/drawing/2014/main" id="{DEB92C37-58D0-4E3E-BAB1-DEB13ECEC1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bunntekst 17">
            <a:extLst>
              <a:ext uri="{FF2B5EF4-FFF2-40B4-BE49-F238E27FC236}">
                <a16:creationId xmlns:a16="http://schemas.microsoft.com/office/drawing/2014/main" id="{DC6CA3F6-CF4E-4CFD-B5F5-A18C7F24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lysbildenummer 28">
            <a:extLst>
              <a:ext uri="{FF2B5EF4-FFF2-40B4-BE49-F238E27FC236}">
                <a16:creationId xmlns:a16="http://schemas.microsoft.com/office/drawing/2014/main" id="{1CBD4D73-486C-4810-B5F8-9C0080B89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484357-8133-4B76-A43B-F47D6DB10D5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669419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26">
            <a:extLst>
              <a:ext uri="{FF2B5EF4-FFF2-40B4-BE49-F238E27FC236}">
                <a16:creationId xmlns:a16="http://schemas.microsoft.com/office/drawing/2014/main" id="{C3871AF1-EC08-4317-97B0-2D3DD533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3">
            <a:extLst>
              <a:ext uri="{FF2B5EF4-FFF2-40B4-BE49-F238E27FC236}">
                <a16:creationId xmlns:a16="http://schemas.microsoft.com/office/drawing/2014/main" id="{B0BA877B-16FC-4405-8E8C-B2D58254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15">
            <a:extLst>
              <a:ext uri="{FF2B5EF4-FFF2-40B4-BE49-F238E27FC236}">
                <a16:creationId xmlns:a16="http://schemas.microsoft.com/office/drawing/2014/main" id="{07012595-5406-409E-8412-0431527C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86C28-BD2D-4732-8069-6F0BCBC2C07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60460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CEBD16F-769B-4DC0-BF22-E2A6BB8B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C19FB3-79A6-4B6A-BE67-D0FD391C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17B647-680C-4B77-954F-306EA244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244AD7-7D03-4980-B85F-DC5627D204D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5836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26">
            <a:extLst>
              <a:ext uri="{FF2B5EF4-FFF2-40B4-BE49-F238E27FC236}">
                <a16:creationId xmlns:a16="http://schemas.microsoft.com/office/drawing/2014/main" id="{A7538FA7-B9BF-43A7-9E51-E67EF697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3">
            <a:extLst>
              <a:ext uri="{FF2B5EF4-FFF2-40B4-BE49-F238E27FC236}">
                <a16:creationId xmlns:a16="http://schemas.microsoft.com/office/drawing/2014/main" id="{2459A75E-3F92-4D79-A8DC-233E29EA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15">
            <a:extLst>
              <a:ext uri="{FF2B5EF4-FFF2-40B4-BE49-F238E27FC236}">
                <a16:creationId xmlns:a16="http://schemas.microsoft.com/office/drawing/2014/main" id="{B10AB9D2-8D3A-49FF-9AB2-32414128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7C011-96FE-4843-909D-0EC29E7C47CE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0844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C485F9-9202-4B4F-AAD7-80842B63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AE58FA8-AA1F-48E2-9A6C-92D4E374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C12F5F-412C-4041-9725-5D59301B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81A2E6-714E-4B6A-B227-3FA4E2932C5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4904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26">
            <a:extLst>
              <a:ext uri="{FF2B5EF4-FFF2-40B4-BE49-F238E27FC236}">
                <a16:creationId xmlns:a16="http://schemas.microsoft.com/office/drawing/2014/main" id="{20636638-DCE1-4363-A313-A2FA80310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bunntekst 3">
            <a:extLst>
              <a:ext uri="{FF2B5EF4-FFF2-40B4-BE49-F238E27FC236}">
                <a16:creationId xmlns:a16="http://schemas.microsoft.com/office/drawing/2014/main" id="{91930C01-DDDA-4D43-8174-E9DA7E24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15">
            <a:extLst>
              <a:ext uri="{FF2B5EF4-FFF2-40B4-BE49-F238E27FC236}">
                <a16:creationId xmlns:a16="http://schemas.microsoft.com/office/drawing/2014/main" id="{D3EBC1AE-E88F-47A1-A9F5-F1A2DFF91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87418-4AE0-41B2-95D7-69D46BE1163E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7547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26">
            <a:extLst>
              <a:ext uri="{FF2B5EF4-FFF2-40B4-BE49-F238E27FC236}">
                <a16:creationId xmlns:a16="http://schemas.microsoft.com/office/drawing/2014/main" id="{D602ECAB-C5A1-477A-BB1E-88FE8E729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21411F24-2A2A-4FEF-AA44-5D8BAABCA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15">
            <a:extLst>
              <a:ext uri="{FF2B5EF4-FFF2-40B4-BE49-F238E27FC236}">
                <a16:creationId xmlns:a16="http://schemas.microsoft.com/office/drawing/2014/main" id="{4A543E3D-397F-4354-93E4-3C58514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6A11B-AB40-4A73-BC98-DBBAB867752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2159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6">
            <a:extLst>
              <a:ext uri="{FF2B5EF4-FFF2-40B4-BE49-F238E27FC236}">
                <a16:creationId xmlns:a16="http://schemas.microsoft.com/office/drawing/2014/main" id="{598B838E-8E90-4226-B501-C6D52EB3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8511030-182E-4BFB-81F0-97BF2E1A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15">
            <a:extLst>
              <a:ext uri="{FF2B5EF4-FFF2-40B4-BE49-F238E27FC236}">
                <a16:creationId xmlns:a16="http://schemas.microsoft.com/office/drawing/2014/main" id="{3824413F-69B5-4677-9A0B-3B70AB39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E3ED-BBE5-46C9-9BEB-62F0EEC99A1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865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26">
            <a:extLst>
              <a:ext uri="{FF2B5EF4-FFF2-40B4-BE49-F238E27FC236}">
                <a16:creationId xmlns:a16="http://schemas.microsoft.com/office/drawing/2014/main" id="{53A82590-2E4F-40A2-8536-0589B92E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bunntekst 3">
            <a:extLst>
              <a:ext uri="{FF2B5EF4-FFF2-40B4-BE49-F238E27FC236}">
                <a16:creationId xmlns:a16="http://schemas.microsoft.com/office/drawing/2014/main" id="{5F421758-C40C-4098-9905-EC291519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15">
            <a:extLst>
              <a:ext uri="{FF2B5EF4-FFF2-40B4-BE49-F238E27FC236}">
                <a16:creationId xmlns:a16="http://schemas.microsoft.com/office/drawing/2014/main" id="{89E7A96A-1336-4309-A233-12DED72D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2FB64-0D83-465A-8AA0-92B9A9817C8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6713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26">
            <a:extLst>
              <a:ext uri="{FF2B5EF4-FFF2-40B4-BE49-F238E27FC236}">
                <a16:creationId xmlns:a16="http://schemas.microsoft.com/office/drawing/2014/main" id="{19487472-533E-4839-A3C4-0FC52A74E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bunntekst 3">
            <a:extLst>
              <a:ext uri="{FF2B5EF4-FFF2-40B4-BE49-F238E27FC236}">
                <a16:creationId xmlns:a16="http://schemas.microsoft.com/office/drawing/2014/main" id="{DEC90211-4A20-4762-9228-3A7AA656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15">
            <a:extLst>
              <a:ext uri="{FF2B5EF4-FFF2-40B4-BE49-F238E27FC236}">
                <a16:creationId xmlns:a16="http://schemas.microsoft.com/office/drawing/2014/main" id="{381904E2-1A44-47B8-BBFD-62E487B35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CB27F-82A0-447D-AD6A-3276B9A8563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5429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BA1E313-7D3B-4EF7-9AAA-8DFB1F80EE00}"/>
              </a:ext>
            </a:extLst>
          </p:cNvPr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FAA58DB-4D3F-4C18-BC44-E87F8CD51422}"/>
              </a:ext>
            </a:extLst>
          </p:cNvPr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bild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b-NO" noProof="0"/>
              <a:t>Klikk ikonet for å legge til et bilde</a:t>
            </a:r>
            <a:endParaRPr lang="en-US" noProof="0"/>
          </a:p>
        </p:txBody>
      </p:sp>
      <p:sp>
        <p:nvSpPr>
          <p:cNvPr id="7" name="Plassholder for dato 4">
            <a:extLst>
              <a:ext uri="{FF2B5EF4-FFF2-40B4-BE49-F238E27FC236}">
                <a16:creationId xmlns:a16="http://schemas.microsoft.com/office/drawing/2014/main" id="{3341FF84-931C-41E5-8799-DE4EA1BFE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bunntekst 5">
            <a:extLst>
              <a:ext uri="{FF2B5EF4-FFF2-40B4-BE49-F238E27FC236}">
                <a16:creationId xmlns:a16="http://schemas.microsoft.com/office/drawing/2014/main" id="{3860CD40-55CE-457E-859C-261EE669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6">
            <a:extLst>
              <a:ext uri="{FF2B5EF4-FFF2-40B4-BE49-F238E27FC236}">
                <a16:creationId xmlns:a16="http://schemas.microsoft.com/office/drawing/2014/main" id="{CA74F234-FD38-40D4-9452-B4A9D013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0B3000-8409-467D-B885-B5BD930C2D9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73027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44FA0A8C-A7EB-4622-A162-FF32A2918671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lassholder for tittel 2">
            <a:extLst>
              <a:ext uri="{FF2B5EF4-FFF2-40B4-BE49-F238E27FC236}">
                <a16:creationId xmlns:a16="http://schemas.microsoft.com/office/drawing/2014/main" id="{615C5BF9-4C4D-4840-9424-E8297AC6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1030" name="Plassholder for tekst 30">
            <a:extLst>
              <a:ext uri="{FF2B5EF4-FFF2-40B4-BE49-F238E27FC236}">
                <a16:creationId xmlns:a16="http://schemas.microsoft.com/office/drawing/2014/main" id="{BB10E84C-7B40-4526-BC01-42CBDB468E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  <a:endParaRPr lang="en-US" altLang="nb-NO"/>
          </a:p>
        </p:txBody>
      </p:sp>
      <p:sp>
        <p:nvSpPr>
          <p:cNvPr id="27" name="Plassholder for dato 26">
            <a:extLst>
              <a:ext uri="{FF2B5EF4-FFF2-40B4-BE49-F238E27FC236}">
                <a16:creationId xmlns:a16="http://schemas.microsoft.com/office/drawing/2014/main" id="{B48D0516-CD93-4C22-B99A-7B9790007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94270B8-86A3-44F9-A30D-1BCDA5324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16" name="Plassholder for lysbildenummer 15">
            <a:extLst>
              <a:ext uri="{FF2B5EF4-FFF2-40B4-BE49-F238E27FC236}">
                <a16:creationId xmlns:a16="http://schemas.microsoft.com/office/drawing/2014/main" id="{A894CBAF-29A1-45F6-9B8B-BA874FB00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C22C0D-2E83-4C5A-9AF2-C020F365521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9" r:id="rId2"/>
    <p:sldLayoutId id="2147483847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8" r:id="rId9"/>
    <p:sldLayoutId id="2147483845" r:id="rId10"/>
    <p:sldLayoutId id="21474838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skole.no/kleppe/seksjon/9102" TargetMode="External"/><Relationship Id="rId2" Type="http://schemas.openxmlformats.org/officeDocument/2006/relationships/hyperlink" Target="https://www.udir.no/utdanningslopet/sfo/rammeplan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klepp.kommune.no/artikkel/sfo---skulefritidsordninga-162159456331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jane.skar@klepp.kommune.no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85DC6E-F58B-4881-A64B-53C0CA68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n-NO"/>
              <a:t>SKULESTART 2025</a:t>
            </a:r>
            <a:endParaRPr lang="nn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</a:endParaRPr>
          </a:p>
        </p:txBody>
      </p:sp>
      <p:sp>
        <p:nvSpPr>
          <p:cNvPr id="6147" name="Plassholder for innhold 2">
            <a:extLst>
              <a:ext uri="{FF2B5EF4-FFF2-40B4-BE49-F238E27FC236}">
                <a16:creationId xmlns:a16="http://schemas.microsoft.com/office/drawing/2014/main" id="{97F0EC91-BE19-4D45-8B41-BC079D4C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597" y="1713480"/>
            <a:ext cx="7401603" cy="4138839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endParaRPr lang="nn-NO" altLang="nb-NO" sz="8000" b="1">
              <a:latin typeface="Lucida Handwriting" panose="03010101010101010101" pitchFamily="66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nn-NO" altLang="nb-NO" sz="7900" b="1">
                <a:latin typeface="Lucida Handwriting" panose="03010101010101010101" pitchFamily="66" charset="0"/>
              </a:rPr>
              <a:t>VELKOMMEN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>
            <a:extLst>
              <a:ext uri="{FF2B5EF4-FFF2-40B4-BE49-F238E27FC236}">
                <a16:creationId xmlns:a16="http://schemas.microsoft.com/office/drawing/2014/main" id="{A2A4D84A-1BC2-4503-B8E1-654F4C383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nb-NO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</a:rPr>
              <a:t>SKULEBARN</a:t>
            </a:r>
            <a:endParaRPr lang="nb-NO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A87635B-22E3-4ACA-84B7-22653EF03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74" y="1627416"/>
            <a:ext cx="7773987" cy="3603168"/>
          </a:xfrm>
        </p:spPr>
        <p:txBody>
          <a:bodyPr/>
          <a:lstStyle/>
          <a:p>
            <a:pPr eaLnBrk="1" hangingPunct="1"/>
            <a:r>
              <a:rPr lang="nb-NO" altLang="nb-NO"/>
              <a:t>Ny rolle</a:t>
            </a:r>
          </a:p>
          <a:p>
            <a:pPr eaLnBrk="1" hangingPunct="1"/>
            <a:r>
              <a:rPr lang="nb-NO" altLang="nb-NO"/>
              <a:t>Høgtlesing</a:t>
            </a:r>
          </a:p>
          <a:p>
            <a:pPr eaLnBrk="1" hangingPunct="1"/>
            <a:r>
              <a:rPr lang="nb-NO" altLang="nb-NO"/>
              <a:t>Språk</a:t>
            </a:r>
          </a:p>
          <a:p>
            <a:r>
              <a:rPr lang="nb-NO">
                <a:ea typeface="+mn-lt"/>
                <a:cs typeface="+mn-lt"/>
              </a:rPr>
              <a:t>Oppfylgjing av lekser, spesielt lesing</a:t>
            </a:r>
            <a:endParaRPr lang="nb-NO" altLang="nb-NO">
              <a:ea typeface="+mn-lt"/>
              <a:cs typeface="+mn-lt"/>
            </a:endParaRPr>
          </a:p>
          <a:p>
            <a:pPr eaLnBrk="1" hangingPunct="1"/>
            <a:r>
              <a:rPr lang="nb-NO" altLang="nb-NO"/>
              <a:t>Tal: </a:t>
            </a:r>
            <a:r>
              <a:rPr lang="nb-NO" altLang="nb-NO" i="1"/>
              <a:t>pengar</a:t>
            </a:r>
            <a:r>
              <a:rPr lang="nb-NO" altLang="nb-NO"/>
              <a:t>, mønster, måling (lage mat)</a:t>
            </a:r>
          </a:p>
          <a:p>
            <a:pPr eaLnBrk="1" hangingPunct="1"/>
            <a:r>
              <a:rPr lang="nb-NO" altLang="nb-NO"/>
              <a:t>Praktiske </a:t>
            </a:r>
            <a:r>
              <a:rPr lang="nb-NO" altLang="nb-NO" err="1"/>
              <a:t>ferdigheiter</a:t>
            </a:r>
            <a:endParaRPr lang="nb-NO" altLang="nb-NO"/>
          </a:p>
          <a:p>
            <a:pPr eaLnBrk="1" hangingPunct="1"/>
            <a:r>
              <a:rPr lang="nb-NO" altLang="nb-NO"/>
              <a:t>Sosiale </a:t>
            </a:r>
            <a:r>
              <a:rPr lang="nb-NO" altLang="nb-NO" err="1"/>
              <a:t>ferdigheiter</a:t>
            </a:r>
            <a:endParaRPr lang="nb-NO" altLang="nb-NO"/>
          </a:p>
          <a:p>
            <a:pPr eaLnBrk="1" hangingPunct="1"/>
            <a:r>
              <a:rPr lang="nb-NO" altLang="nb-NO"/>
              <a:t>Spel, konsentrasjon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AAC74B-3F82-43B1-9E7B-BF166FFFA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</a:rPr>
              <a:t>SKULEFORELDRE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2771950-61AD-4DC6-99C8-DFA9AF3F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8908"/>
            <a:ext cx="7239000" cy="4827588"/>
          </a:xfrm>
        </p:spPr>
        <p:txBody>
          <a:bodyPr/>
          <a:lstStyle/>
          <a:p>
            <a:pPr eaLnBrk="1" hangingPunct="1"/>
            <a:endParaRPr lang="nb-NO" altLang="nb-NO"/>
          </a:p>
          <a:p>
            <a:pPr eaLnBrk="1" hangingPunct="1"/>
            <a:r>
              <a:rPr lang="nb-NO" altLang="nb-NO"/>
              <a:t>Kjekt og travelt å ha 1.klassing</a:t>
            </a:r>
          </a:p>
          <a:p>
            <a:pPr eaLnBrk="1" hangingPunct="1"/>
            <a:r>
              <a:rPr lang="nb-NO" altLang="nb-NO"/>
              <a:t>Viktig å møta på tida </a:t>
            </a:r>
          </a:p>
          <a:p>
            <a:pPr eaLnBrk="1" hangingPunct="1"/>
            <a:r>
              <a:rPr lang="nb-NO" altLang="nb-NO"/>
              <a:t>Sykdom </a:t>
            </a:r>
          </a:p>
          <a:p>
            <a:pPr eaLnBrk="1" hangingPunct="1"/>
            <a:r>
              <a:rPr lang="nb-NO" altLang="nb-NO"/>
              <a:t>Snakk positivt om skulen</a:t>
            </a:r>
          </a:p>
          <a:p>
            <a:pPr eaLnBrk="1" hangingPunct="1"/>
            <a:r>
              <a:rPr lang="nb-NO" altLang="nb-NO"/>
              <a:t>Bidra til eit godt miljø for alle</a:t>
            </a:r>
          </a:p>
          <a:p>
            <a:pPr eaLnBrk="1" hangingPunct="1"/>
            <a:r>
              <a:rPr lang="nb-NO" altLang="nb-NO"/>
              <a:t>Investering gjer noko tilbake</a:t>
            </a:r>
          </a:p>
        </p:txBody>
      </p:sp>
      <p:pic>
        <p:nvPicPr>
          <p:cNvPr id="16388" name="Picture 4" descr="C:\Program Files (x86)\Microsoft Office\MEDIA\CAGCAT10\j0234131.wmf">
            <a:extLst>
              <a:ext uri="{FF2B5EF4-FFF2-40B4-BE49-F238E27FC236}">
                <a16:creationId xmlns:a16="http://schemas.microsoft.com/office/drawing/2014/main" id="{248D6090-A96D-4276-B6F0-0B2960EA8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325" y="1341438"/>
            <a:ext cx="127476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C:\Users\sgj\AppData\Local\Microsoft\Windows\Temporary Internet Files\Content.IE5\I5T9Z7WM\Untitled-artwork[1].jpg">
            <a:extLst>
              <a:ext uri="{FF2B5EF4-FFF2-40B4-BE49-F238E27FC236}">
                <a16:creationId xmlns:a16="http://schemas.microsoft.com/office/drawing/2014/main" id="{CAF6344F-FD00-426D-8BF9-4A4164A1C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121150"/>
            <a:ext cx="1944688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72AD59-4BBF-0646-A870-B709DD28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5479"/>
            <a:ext cx="7239000" cy="978790"/>
          </a:xfrm>
        </p:spPr>
        <p:txBody>
          <a:bodyPr/>
          <a:lstStyle/>
          <a:p>
            <a:r>
              <a:rPr lang="nn"/>
              <a:t>MÅLFORM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BCDE671-74D4-964F-AEA0-09FE7C5BF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161" y="1463675"/>
            <a:ext cx="7239000" cy="4536822"/>
          </a:xfrm>
        </p:spPr>
        <p:txBody>
          <a:bodyPr/>
          <a:lstStyle/>
          <a:p>
            <a:r>
              <a:rPr lang="nn"/>
              <a:t>Nynorsk er hovudmålform på Kleppe skule og i Klepp kommune</a:t>
            </a:r>
          </a:p>
          <a:p>
            <a:endParaRPr lang="nn"/>
          </a:p>
          <a:p>
            <a:r>
              <a:rPr lang="nn"/>
              <a:t>Dersom det er 10 elevar eller fleire, på eit årskull, som ber om anna målform enn hovudmålforma blir det oppretta eiga gruppe</a:t>
            </a:r>
          </a:p>
          <a:p>
            <a:endParaRPr lang="nn"/>
          </a:p>
          <a:p>
            <a:r>
              <a:rPr lang="nn"/>
              <a:t>På Kleppe har ca 55% av elevane nynorsk og ca 45% av elevane bokmål</a:t>
            </a:r>
          </a:p>
          <a:p>
            <a:r>
              <a:rPr lang="nn"/>
              <a:t>Blanda klassar</a:t>
            </a:r>
          </a:p>
          <a:p>
            <a:endParaRPr lang="nn"/>
          </a:p>
          <a:p>
            <a:endParaRPr lang="nn"/>
          </a:p>
          <a:p>
            <a:endParaRPr lang="nn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122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6CC42F-2EDB-F84C-9C46-47B673E8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9299"/>
            <a:ext cx="7316494" cy="752293"/>
          </a:xfrm>
        </p:spPr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078456-B6F8-CE44-A5CC-D5CC6632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786" y="-511235"/>
            <a:ext cx="7239000" cy="7069936"/>
          </a:xfrm>
        </p:spPr>
        <p:txBody>
          <a:bodyPr/>
          <a:lstStyle/>
          <a:p>
            <a:pPr marL="0" indent="0">
              <a:buNone/>
            </a:pPr>
            <a:r>
              <a:rPr lang="nn"/>
              <a:t> </a:t>
            </a:r>
            <a:endParaRPr lang="nb-NO"/>
          </a:p>
          <a:p>
            <a:endParaRPr lang="nn"/>
          </a:p>
          <a:p>
            <a:endParaRPr lang="nn"/>
          </a:p>
          <a:p>
            <a:endParaRPr lang="nn"/>
          </a:p>
          <a:p>
            <a:r>
              <a:rPr lang="nn"/>
              <a:t>Vi tenker trinn: I praktisk-estetiske fag og munnlege fag blir elevane blanda på tvers av målform og klassar.</a:t>
            </a:r>
          </a:p>
          <a:p>
            <a:r>
              <a:rPr lang="nn"/>
              <a:t>Det er ikkje forskjell på lærarressurs og oppfølging utifrå kva målform eleven har.</a:t>
            </a:r>
          </a:p>
          <a:p>
            <a:r>
              <a:rPr lang="nn"/>
              <a:t>Det er ikkje forskjell på kva målform som er lettast å lære. </a:t>
            </a:r>
          </a:p>
          <a:p>
            <a:r>
              <a:rPr lang="nn"/>
              <a:t>Frist for å søkje om bokmål som opplæringsmål er 1.mars. Det får melding i visma/digital post.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453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8D7648A-DE6A-42B1-80BC-0C31517A5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/>
              <a:t>Skuleveg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488DC36-618C-46E7-B696-93DE8257B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GÅ TIL SKULEN!</a:t>
            </a:r>
          </a:p>
          <a:p>
            <a:pPr eaLnBrk="1" hangingPunct="1">
              <a:buFontTx/>
              <a:buNone/>
            </a:pPr>
            <a:r>
              <a:rPr lang="nb-NO" altLang="nb-NO"/>
              <a:t>	</a:t>
            </a:r>
          </a:p>
          <a:p>
            <a:pPr eaLnBrk="1" hangingPunct="1">
              <a:buFontTx/>
              <a:buNone/>
            </a:pPr>
            <a:r>
              <a:rPr lang="nb-NO" altLang="nb-NO"/>
              <a:t>					</a:t>
            </a:r>
          </a:p>
          <a:p>
            <a:pPr eaLnBrk="1" hangingPunct="1"/>
            <a:r>
              <a:rPr lang="nb-NO" altLang="nb-NO"/>
              <a:t>Skyss                                                   Grensa er 2 km på 1.trinn, 4 km på 2.-7.trinn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nb-NO" altLang="nb-NO"/>
          </a:p>
          <a:p>
            <a:pPr eaLnBrk="1" hangingPunct="1"/>
            <a:r>
              <a:rPr lang="nb-NO" altLang="nb-NO"/>
              <a:t>To adresser og særskilt behov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nb-NO" altLang="nb-NO"/>
          </a:p>
          <a:p>
            <a:pPr eaLnBrk="1" hangingPunct="1"/>
            <a:r>
              <a:rPr lang="nb-NO" altLang="nb-NO"/>
              <a:t>Ta kontakt </a:t>
            </a:r>
          </a:p>
        </p:txBody>
      </p:sp>
      <p:pic>
        <p:nvPicPr>
          <p:cNvPr id="17412" name="Picture 4" descr="C:\Program Files (x86)\Microsoft Office\MEDIA\CAGCAT10\j0183328.wmf">
            <a:extLst>
              <a:ext uri="{FF2B5EF4-FFF2-40B4-BE49-F238E27FC236}">
                <a16:creationId xmlns:a16="http://schemas.microsoft.com/office/drawing/2014/main" id="{BAF9B179-6383-4B17-AEA7-8F982ECCD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760913"/>
            <a:ext cx="2089150" cy="209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Bilde 4" descr="is.jpg">
            <a:extLst>
              <a:ext uri="{FF2B5EF4-FFF2-40B4-BE49-F238E27FC236}">
                <a16:creationId xmlns:a16="http://schemas.microsoft.com/office/drawing/2014/main" id="{0279F80B-000C-4812-9B12-619355B1AC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13" y="765175"/>
            <a:ext cx="40640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D6B605-BCD3-3F15-276A-9AC0686C3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anchor="b">
            <a:normAutofit/>
          </a:bodyPr>
          <a:lstStyle/>
          <a:p>
            <a:r>
              <a:rPr lang="nb-NO"/>
              <a:t>PAUSE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E4F5640-FE32-8AE1-4A6A-08A76D3F4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Bilde 4" descr="Kostenlose Illustration: Kaffee, Kaffeetasse, Kaffee Haferl ...">
            <a:extLst>
              <a:ext uri="{FF2B5EF4-FFF2-40B4-BE49-F238E27FC236}">
                <a16:creationId xmlns:a16="http://schemas.microsoft.com/office/drawing/2014/main" id="{BAE338C8-229E-F9FC-5840-20138E0FD02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tretch/>
        </p:blipFill>
        <p:spPr>
          <a:xfrm>
            <a:off x="663682" y="1041002"/>
            <a:ext cx="4206240" cy="4206240"/>
          </a:xfrm>
          <a:noFill/>
        </p:spPr>
      </p:pic>
    </p:spTree>
    <p:extLst>
      <p:ext uri="{BB962C8B-B14F-4D97-AF65-F5344CB8AC3E}">
        <p14:creationId xmlns:p14="http://schemas.microsoft.com/office/powerpoint/2010/main" val="2710239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56C8B7-0C77-B245-9E2C-4DA992B17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43584"/>
          </a:xfrm>
        </p:spPr>
        <p:txBody>
          <a:bodyPr/>
          <a:lstStyle/>
          <a:p>
            <a:r>
              <a:rPr lang="nb-NO"/>
              <a:t>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FFCF37-31CA-FA44-A0BE-B3B9AD4CC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4622"/>
            <a:ext cx="7239000" cy="5491741"/>
          </a:xfrm>
        </p:spPr>
        <p:txBody>
          <a:bodyPr/>
          <a:lstStyle/>
          <a:p>
            <a:pPr marL="0" indent="0">
              <a:buNone/>
            </a:pPr>
            <a:endParaRPr lang="nb-NO" sz="600"/>
          </a:p>
          <a:p>
            <a:r>
              <a:rPr lang="nb-NO"/>
              <a:t>Kva er SFO? </a:t>
            </a:r>
          </a:p>
          <a:p>
            <a:r>
              <a:rPr lang="nb-NO" sz="2200" err="1"/>
              <a:t>Informasjonskriv</a:t>
            </a:r>
            <a:r>
              <a:rPr lang="nb-NO" sz="2200" dirty="0"/>
              <a:t> </a:t>
            </a:r>
            <a:r>
              <a:rPr lang="nb-NO" sz="2000" dirty="0"/>
              <a:t>om SFO på </a:t>
            </a:r>
            <a:r>
              <a:rPr lang="nb-NO" sz="2000" err="1"/>
              <a:t>fleire</a:t>
            </a:r>
            <a:r>
              <a:rPr lang="nb-NO" sz="2000" dirty="0"/>
              <a:t> språk ligg på </a:t>
            </a:r>
            <a:r>
              <a:rPr lang="nb-NO" sz="2000"/>
              <a:t>heimesida. </a:t>
            </a:r>
            <a:r>
              <a:rPr lang="nb-NO" sz="1600"/>
              <a:t>(engelsk, polsk, arabisk, russisk – vil bli lagt ut </a:t>
            </a:r>
            <a:r>
              <a:rPr lang="nb-NO" sz="1600" err="1"/>
              <a:t>fleire</a:t>
            </a:r>
            <a:r>
              <a:rPr lang="nb-NO" sz="1600" dirty="0"/>
              <a:t> etter kvart som vi får oversett til </a:t>
            </a:r>
            <a:r>
              <a:rPr lang="nb-NO" sz="1600" err="1"/>
              <a:t>fleire</a:t>
            </a:r>
            <a:r>
              <a:rPr lang="nb-NO" sz="1600" dirty="0"/>
              <a:t> språk)</a:t>
            </a:r>
            <a:endParaRPr lang="nb-NO" dirty="0"/>
          </a:p>
          <a:p>
            <a:r>
              <a:rPr lang="nb-NO"/>
              <a:t>Forlenging av </a:t>
            </a:r>
            <a:r>
              <a:rPr lang="nb-NO" err="1"/>
              <a:t>skuledagen</a:t>
            </a:r>
            <a:endParaRPr lang="nb-NO"/>
          </a:p>
          <a:p>
            <a:pPr lvl="1">
              <a:buFont typeface="Arial" panose="05020102010507070707" pitchFamily="18" charset="2"/>
              <a:buChar char="•"/>
            </a:pPr>
            <a:r>
              <a:rPr lang="nb-NO" sz="2000">
                <a:solidFill>
                  <a:schemeClr val="tx1"/>
                </a:solidFill>
              </a:rPr>
              <a:t>Barna si fritid og </a:t>
            </a:r>
            <a:r>
              <a:rPr lang="nb-NO" sz="2000" err="1">
                <a:solidFill>
                  <a:schemeClr val="tx1"/>
                </a:solidFill>
              </a:rPr>
              <a:t>deira</a:t>
            </a:r>
            <a:r>
              <a:rPr lang="nb-NO" sz="2000">
                <a:solidFill>
                  <a:schemeClr val="tx1"/>
                </a:solidFill>
              </a:rPr>
              <a:t> </a:t>
            </a:r>
            <a:r>
              <a:rPr lang="nb-NO" sz="2000" err="1">
                <a:solidFill>
                  <a:schemeClr val="tx1"/>
                </a:solidFill>
              </a:rPr>
              <a:t>ønskjer</a:t>
            </a:r>
            <a:r>
              <a:rPr lang="nb-NO" sz="2000">
                <a:solidFill>
                  <a:schemeClr val="tx1"/>
                </a:solidFill>
              </a:rPr>
              <a:t> for den</a:t>
            </a:r>
          </a:p>
          <a:p>
            <a:pPr lvl="1">
              <a:buFont typeface="Arial" panose="05020102010507070707" pitchFamily="18" charset="2"/>
              <a:buChar char="•"/>
            </a:pPr>
            <a:r>
              <a:rPr lang="nb-NO" sz="2000">
                <a:solidFill>
                  <a:schemeClr val="tx1"/>
                </a:solidFill>
              </a:rPr>
              <a:t>Kanskje den beste arenaen </a:t>
            </a:r>
            <a:r>
              <a:rPr lang="nb-NO" sz="2000" err="1">
                <a:solidFill>
                  <a:schemeClr val="tx1"/>
                </a:solidFill>
              </a:rPr>
              <a:t>skulen</a:t>
            </a:r>
            <a:r>
              <a:rPr lang="nb-NO" sz="2000">
                <a:solidFill>
                  <a:schemeClr val="tx1"/>
                </a:solidFill>
              </a:rPr>
              <a:t> har til å øve på sosial kompetanse? </a:t>
            </a:r>
          </a:p>
          <a:p>
            <a:pPr lvl="1">
              <a:buFont typeface="Arial" panose="05020102010507070707" pitchFamily="18" charset="2"/>
              <a:buChar char="•"/>
            </a:pPr>
            <a:r>
              <a:rPr lang="nb-NO" sz="2000" dirty="0">
                <a:solidFill>
                  <a:schemeClr val="tx1"/>
                </a:solidFill>
              </a:rPr>
              <a:t>Leik, fellesskap og </a:t>
            </a:r>
            <a:r>
              <a:rPr lang="nb-NO" sz="2000" dirty="0" err="1">
                <a:solidFill>
                  <a:schemeClr val="tx1"/>
                </a:solidFill>
              </a:rPr>
              <a:t>meistring</a:t>
            </a:r>
            <a:r>
              <a:rPr lang="nb-NO" sz="2000" dirty="0">
                <a:solidFill>
                  <a:schemeClr val="tx1"/>
                </a:solidFill>
              </a:rPr>
              <a:t>!</a:t>
            </a:r>
          </a:p>
          <a:p>
            <a:pPr lvl="1">
              <a:buFont typeface="Arial" panose="05020102010507070707" pitchFamily="18" charset="2"/>
              <a:buChar char="•"/>
            </a:pPr>
            <a:r>
              <a:rPr lang="nb-NO" sz="2000">
                <a:solidFill>
                  <a:schemeClr val="tx1"/>
                </a:solidFill>
              </a:rPr>
              <a:t>Tilbyr tid til  ulike aktivitetar og fri leik. </a:t>
            </a:r>
            <a:endParaRPr lang="nb-NO" sz="2000" dirty="0">
              <a:solidFill>
                <a:schemeClr val="tx1"/>
              </a:solidFill>
            </a:endParaRPr>
          </a:p>
          <a:p>
            <a:pPr marL="292100" lvl="1" indent="0">
              <a:buNone/>
            </a:pPr>
            <a:r>
              <a:rPr lang="nb-NO" sz="2000">
                <a:solidFill>
                  <a:srgbClr val="000000"/>
                </a:solidFill>
              </a:rPr>
              <a:t>Gratis inntil 3 </a:t>
            </a:r>
            <a:r>
              <a:rPr lang="nb-NO" sz="2000" err="1">
                <a:solidFill>
                  <a:srgbClr val="000000"/>
                </a:solidFill>
              </a:rPr>
              <a:t>dagar</a:t>
            </a:r>
            <a:r>
              <a:rPr lang="nb-NO" sz="2000">
                <a:solidFill>
                  <a:srgbClr val="000000"/>
                </a:solidFill>
              </a:rPr>
              <a:t> i </a:t>
            </a:r>
            <a:r>
              <a:rPr lang="nb-NO" sz="2000" err="1">
                <a:solidFill>
                  <a:srgbClr val="000000"/>
                </a:solidFill>
              </a:rPr>
              <a:t>veka</a:t>
            </a:r>
            <a:r>
              <a:rPr lang="nb-NO" sz="2000">
                <a:solidFill>
                  <a:srgbClr val="000000"/>
                </a:solidFill>
              </a:rPr>
              <a:t> på SFO for 1. 2. og 3.trinn. </a:t>
            </a:r>
            <a:r>
              <a:rPr lang="nb-NO" sz="1400">
                <a:solidFill>
                  <a:srgbClr val="000000"/>
                </a:solidFill>
              </a:rPr>
              <a:t>(</a:t>
            </a:r>
            <a:r>
              <a:rPr lang="nb-NO" sz="1400" err="1">
                <a:solidFill>
                  <a:srgbClr val="000000"/>
                </a:solidFill>
              </a:rPr>
              <a:t>betalar</a:t>
            </a:r>
            <a:r>
              <a:rPr lang="nb-NO" sz="1400">
                <a:solidFill>
                  <a:srgbClr val="000000"/>
                </a:solidFill>
              </a:rPr>
              <a:t> då </a:t>
            </a:r>
            <a:r>
              <a:rPr lang="nb-NO" sz="1400" err="1">
                <a:solidFill>
                  <a:srgbClr val="000000"/>
                </a:solidFill>
              </a:rPr>
              <a:t>berre</a:t>
            </a:r>
            <a:r>
              <a:rPr lang="nb-NO" sz="1400">
                <a:solidFill>
                  <a:srgbClr val="000000"/>
                </a:solidFill>
              </a:rPr>
              <a:t> </a:t>
            </a:r>
            <a:r>
              <a:rPr lang="nb-NO" sz="1400" err="1">
                <a:solidFill>
                  <a:srgbClr val="000000"/>
                </a:solidFill>
              </a:rPr>
              <a:t>matpengar</a:t>
            </a:r>
            <a:r>
              <a:rPr lang="nb-NO" sz="1400">
                <a:solidFill>
                  <a:srgbClr val="000000"/>
                </a:solidFill>
              </a:rPr>
              <a:t>)</a:t>
            </a:r>
            <a:endParaRPr lang="nb-NO" sz="1400"/>
          </a:p>
          <a:p>
            <a:r>
              <a:rPr lang="nb-NO"/>
              <a:t>Styringsdokument</a:t>
            </a:r>
          </a:p>
          <a:p>
            <a:pPr lvl="1">
              <a:buFont typeface="Arial" panose="05020102010507070707" pitchFamily="18" charset="2"/>
              <a:buChar char="•"/>
            </a:pPr>
            <a:r>
              <a:rPr lang="nb-NO" sz="2000">
                <a:solidFill>
                  <a:schemeClr val="tx1"/>
                </a:solidFill>
              </a:rPr>
              <a:t>Nasjonal rammeplan for SFO</a:t>
            </a:r>
            <a:r>
              <a:rPr lang="nb-NO" sz="2000"/>
              <a:t> </a:t>
            </a:r>
            <a:r>
              <a:rPr lang="nb-NO" sz="900">
                <a:solidFill>
                  <a:srgbClr val="0070C0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Rammeplan for SFO | udir.no</a:t>
            </a:r>
            <a:r>
              <a:rPr lang="nb-NO" sz="900">
                <a:solidFill>
                  <a:srgbClr val="0070C0"/>
                </a:solidFill>
              </a:rPr>
              <a:t> </a:t>
            </a:r>
            <a:r>
              <a:rPr lang="nb-NO" sz="2000"/>
              <a:t>,  </a:t>
            </a:r>
            <a:endParaRPr lang="nb-NO" sz="1000">
              <a:solidFill>
                <a:srgbClr val="0070C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Font typeface="Arial" panose="05020102010507070707" pitchFamily="18" charset="2"/>
              <a:buChar char="•"/>
            </a:pPr>
            <a:r>
              <a:rPr lang="nb-NO" sz="2000">
                <a:solidFill>
                  <a:schemeClr val="tx1"/>
                </a:solidFill>
              </a:rPr>
              <a:t>årsplan/</a:t>
            </a:r>
            <a:r>
              <a:rPr lang="nb-NO" sz="2000" err="1">
                <a:solidFill>
                  <a:schemeClr val="tx1"/>
                </a:solidFill>
              </a:rPr>
              <a:t>årshjul</a:t>
            </a:r>
            <a:r>
              <a:rPr lang="nb-NO" sz="2000"/>
              <a:t> </a:t>
            </a:r>
            <a:r>
              <a:rPr lang="nb-NO" sz="1000">
                <a:solidFill>
                  <a:srgbClr val="0070C0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Kleppe skule - Nyheiter</a:t>
            </a:r>
            <a:endParaRPr lang="nb-NO" sz="1000">
              <a:solidFill>
                <a:srgbClr val="0070C0"/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3731990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72B29B-B9A4-9B4E-9C2E-C64BEA0A8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Organisering på 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EDF826-2642-FB47-B8DB-76F4C610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No er det </a:t>
            </a:r>
            <a:r>
              <a:rPr lang="nb-NO" err="1"/>
              <a:t>ca</a:t>
            </a:r>
            <a:r>
              <a:rPr lang="nb-NO"/>
              <a:t> 150 barn, alltid færre på våren.</a:t>
            </a:r>
          </a:p>
          <a:p>
            <a:r>
              <a:rPr lang="nb-NO"/>
              <a:t>21 voksne inkl. kokk, lærling og </a:t>
            </a:r>
            <a:r>
              <a:rPr lang="nb-NO" err="1"/>
              <a:t>leiar</a:t>
            </a:r>
            <a:r>
              <a:rPr lang="nb-NO"/>
              <a:t>.</a:t>
            </a:r>
            <a:endParaRPr lang="nn"/>
          </a:p>
          <a:p>
            <a:r>
              <a:rPr lang="nn"/>
              <a:t>Tre (fire) basar</a:t>
            </a:r>
            <a:endParaRPr lang="nb-NO"/>
          </a:p>
          <a:p>
            <a:endParaRPr lang="nb-NO"/>
          </a:p>
          <a:p>
            <a:r>
              <a:rPr lang="nb-NO" err="1"/>
              <a:t>Morgon</a:t>
            </a:r>
            <a:r>
              <a:rPr lang="nb-NO"/>
              <a:t>-SFO </a:t>
            </a:r>
            <a:r>
              <a:rPr lang="nb-NO" err="1"/>
              <a:t>frå</a:t>
            </a:r>
            <a:r>
              <a:rPr lang="nb-NO"/>
              <a:t> 07.00 – </a:t>
            </a:r>
            <a:r>
              <a:rPr lang="nb-NO" err="1"/>
              <a:t>skulestart</a:t>
            </a:r>
          </a:p>
          <a:p>
            <a:r>
              <a:rPr lang="nb-NO" err="1"/>
              <a:t>Opnar</a:t>
            </a:r>
            <a:r>
              <a:rPr lang="nb-NO"/>
              <a:t> igjen når </a:t>
            </a:r>
            <a:r>
              <a:rPr lang="nb-NO" err="1"/>
              <a:t>skuledagen</a:t>
            </a:r>
            <a:r>
              <a:rPr lang="nb-NO"/>
              <a:t> er slutt</a:t>
            </a:r>
          </a:p>
          <a:p>
            <a:r>
              <a:rPr lang="nb-NO"/>
              <a:t>Frie/organiserte </a:t>
            </a:r>
            <a:r>
              <a:rPr lang="nb-NO" err="1"/>
              <a:t>aktivitetar</a:t>
            </a:r>
            <a:endParaRPr lang="nb-NO"/>
          </a:p>
          <a:p>
            <a:r>
              <a:rPr lang="nb-NO"/>
              <a:t>Måltid </a:t>
            </a:r>
            <a:r>
              <a:rPr lang="nb-NO" err="1"/>
              <a:t>ca</a:t>
            </a:r>
            <a:r>
              <a:rPr lang="nb-NO"/>
              <a:t> 13.45, kantine/kafe</a:t>
            </a:r>
          </a:p>
          <a:p>
            <a:r>
              <a:rPr lang="nb-NO"/>
              <a:t>Utetid/</a:t>
            </a:r>
            <a:r>
              <a:rPr lang="nb-NO" err="1"/>
              <a:t>gruppeaktivitetar</a:t>
            </a:r>
            <a:r>
              <a:rPr lang="nb-NO"/>
              <a:t> fram til </a:t>
            </a:r>
            <a:r>
              <a:rPr lang="nb-NO" err="1"/>
              <a:t>kl</a:t>
            </a:r>
            <a:r>
              <a:rPr lang="nb-NO"/>
              <a:t> 15</a:t>
            </a:r>
          </a:p>
          <a:p>
            <a:r>
              <a:rPr lang="nb-NO"/>
              <a:t>Frie </a:t>
            </a:r>
            <a:r>
              <a:rPr lang="nb-NO" err="1"/>
              <a:t>aktivitetar</a:t>
            </a:r>
            <a:r>
              <a:rPr lang="nb-NO"/>
              <a:t> og leik til 16.30</a:t>
            </a:r>
          </a:p>
        </p:txBody>
      </p:sp>
    </p:spTree>
    <p:extLst>
      <p:ext uri="{BB962C8B-B14F-4D97-AF65-F5344CB8AC3E}">
        <p14:creationId xmlns:p14="http://schemas.microsoft.com/office/powerpoint/2010/main" val="2029482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F49A91-3C40-604A-B59A-9158FA9A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Ulike tilbod og betaling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183DECE-6542-4A45-AAF7-F2DF5C144774}"/>
              </a:ext>
            </a:extLst>
          </p:cNvPr>
          <p:cNvSpPr txBox="1"/>
          <p:nvPr/>
        </p:nvSpPr>
        <p:spPr>
          <a:xfrm>
            <a:off x="160200" y="1710821"/>
            <a:ext cx="3508300" cy="48782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nb-NO" sz="2000" baseline="0">
                <a:latin typeface="Calibri"/>
                <a:ea typeface="Arial"/>
                <a:cs typeface="Arial"/>
              </a:rPr>
              <a:t>Fleksibel oppstartsdato. Dei som </a:t>
            </a:r>
            <a:r>
              <a:rPr lang="nb-NO" sz="2000" baseline="0" err="1">
                <a:latin typeface="Calibri"/>
                <a:ea typeface="Arial"/>
                <a:cs typeface="Arial"/>
              </a:rPr>
              <a:t>søkjer</a:t>
            </a:r>
            <a:r>
              <a:rPr lang="nb-NO" sz="2000" baseline="0">
                <a:latin typeface="Calibri"/>
                <a:ea typeface="Arial"/>
                <a:cs typeface="Arial"/>
              </a:rPr>
              <a:t> </a:t>
            </a:r>
            <a:r>
              <a:rPr lang="nb-NO" sz="2000" baseline="0" err="1">
                <a:latin typeface="Calibri"/>
                <a:ea typeface="Arial"/>
                <a:cs typeface="Arial"/>
              </a:rPr>
              <a:t>innan</a:t>
            </a:r>
            <a:r>
              <a:rPr lang="nb-NO" sz="2000" baseline="0">
                <a:latin typeface="Calibri"/>
                <a:ea typeface="Arial"/>
                <a:cs typeface="Arial"/>
              </a:rPr>
              <a:t> fristen </a:t>
            </a:r>
            <a:r>
              <a:rPr lang="nb-NO" sz="2000">
                <a:latin typeface="Calibri"/>
                <a:ea typeface="Arial"/>
                <a:cs typeface="Arial"/>
              </a:rPr>
              <a:t>1. mars 2025, </a:t>
            </a:r>
            <a:r>
              <a:rPr lang="nb-NO" sz="2000" baseline="0">
                <a:latin typeface="Calibri"/>
                <a:ea typeface="Arial"/>
                <a:cs typeface="Arial"/>
              </a:rPr>
              <a:t>kan </a:t>
            </a:r>
            <a:r>
              <a:rPr lang="nb-NO" sz="2000" baseline="0" err="1">
                <a:latin typeface="Calibri"/>
                <a:ea typeface="Arial"/>
                <a:cs typeface="Arial"/>
              </a:rPr>
              <a:t>velje</a:t>
            </a:r>
            <a:r>
              <a:rPr lang="nb-NO" sz="2000" baseline="0">
                <a:latin typeface="Calibri"/>
                <a:ea typeface="Arial"/>
                <a:cs typeface="Arial"/>
              </a:rPr>
              <a:t> oppstartsdato. Alle får plass. </a:t>
            </a:r>
            <a:r>
              <a:rPr lang="en-US" sz="2000">
                <a:latin typeface="Calibri"/>
                <a:ea typeface="Arial"/>
                <a:cs typeface="Arial"/>
              </a:rPr>
              <a:t>​</a:t>
            </a:r>
          </a:p>
          <a:p>
            <a:pPr marL="285750" indent="-285750">
              <a:buFont typeface="Arial,Sans-Serif"/>
              <a:buChar char="•"/>
            </a:pPr>
            <a:r>
              <a:rPr lang="nb-NO" sz="2000" baseline="0">
                <a:latin typeface="Calibri"/>
                <a:ea typeface="Arial"/>
                <a:cs typeface="Arial"/>
              </a:rPr>
              <a:t>Redusert foreldrebetaling må </a:t>
            </a:r>
            <a:r>
              <a:rPr lang="nb-NO" sz="2000" baseline="0" err="1">
                <a:latin typeface="Calibri"/>
                <a:ea typeface="Arial"/>
                <a:cs typeface="Arial"/>
              </a:rPr>
              <a:t>søkjast</a:t>
            </a:r>
            <a:r>
              <a:rPr lang="nb-NO" sz="2000" baseline="0">
                <a:latin typeface="Calibri"/>
                <a:ea typeface="Arial"/>
                <a:cs typeface="Arial"/>
              </a:rPr>
              <a:t> om på Klepp kommune sine sider for SFO.</a:t>
            </a:r>
            <a:r>
              <a:rPr lang="en-US" sz="2000">
                <a:latin typeface="Calibri"/>
                <a:ea typeface="Arial"/>
                <a:cs typeface="Arial"/>
              </a:rPr>
              <a:t>​ (</a:t>
            </a:r>
            <a:r>
              <a:rPr lang="en-US" sz="2000" err="1">
                <a:latin typeface="Calibri"/>
                <a:ea typeface="Arial"/>
                <a:cs typeface="Arial"/>
              </a:rPr>
              <a:t>sjå</a:t>
            </a:r>
            <a:r>
              <a:rPr lang="en-US" sz="2000">
                <a:latin typeface="Calibri"/>
                <a:ea typeface="Arial"/>
                <a:cs typeface="Arial"/>
              </a:rPr>
              <a:t> link under)</a:t>
            </a:r>
          </a:p>
          <a:p>
            <a:pPr marL="285750" indent="-285750">
              <a:buFont typeface="Arial,Sans-Serif"/>
              <a:buChar char="•"/>
            </a:pPr>
            <a:r>
              <a:rPr lang="nb-NO" sz="2000" baseline="0">
                <a:latin typeface="Calibri"/>
                <a:ea typeface="Arial"/>
                <a:cs typeface="Arial"/>
              </a:rPr>
              <a:t>Det </a:t>
            </a:r>
            <a:r>
              <a:rPr lang="nb-NO" sz="2000">
                <a:latin typeface="Calibri"/>
                <a:ea typeface="Arial"/>
                <a:cs typeface="Arial"/>
              </a:rPr>
              <a:t>kan og</a:t>
            </a:r>
            <a:r>
              <a:rPr lang="nb-NO" sz="2000" baseline="0">
                <a:latin typeface="Calibri"/>
                <a:ea typeface="Arial"/>
                <a:cs typeface="Arial"/>
              </a:rPr>
              <a:t> </a:t>
            </a:r>
            <a:r>
              <a:rPr lang="nb-NO" sz="2000" err="1">
                <a:latin typeface="Calibri"/>
                <a:ea typeface="Arial"/>
                <a:cs typeface="Arial"/>
              </a:rPr>
              <a:t>vere</a:t>
            </a:r>
            <a:r>
              <a:rPr lang="nb-NO" sz="2000">
                <a:latin typeface="Calibri"/>
                <a:ea typeface="Arial"/>
                <a:cs typeface="Arial"/>
              </a:rPr>
              <a:t> </a:t>
            </a:r>
            <a:r>
              <a:rPr lang="nb-NO" sz="2000" err="1">
                <a:latin typeface="Calibri"/>
                <a:ea typeface="Arial"/>
                <a:cs typeface="Arial"/>
              </a:rPr>
              <a:t>mogleg</a:t>
            </a:r>
            <a:r>
              <a:rPr lang="nb-NO" sz="2000" baseline="0">
                <a:latin typeface="Calibri"/>
                <a:ea typeface="Arial"/>
                <a:cs typeface="Arial"/>
              </a:rPr>
              <a:t> å få støtte via Nav, barnevern eller </a:t>
            </a:r>
            <a:r>
              <a:rPr lang="nb-NO" sz="2000" baseline="0" err="1">
                <a:latin typeface="Calibri"/>
                <a:ea typeface="Arial"/>
                <a:cs typeface="Arial"/>
              </a:rPr>
              <a:t>flyktningetjenesta</a:t>
            </a:r>
            <a:r>
              <a:rPr lang="nb-NO" sz="2000" baseline="0">
                <a:latin typeface="Calibri"/>
                <a:ea typeface="Arial"/>
                <a:cs typeface="Arial"/>
              </a:rPr>
              <a:t>.</a:t>
            </a:r>
            <a:r>
              <a:rPr lang="en-US" sz="2000">
                <a:latin typeface="Calibri"/>
                <a:ea typeface="Arial"/>
                <a:cs typeface="Arial"/>
              </a:rPr>
              <a:t>​</a:t>
            </a:r>
          </a:p>
          <a:p>
            <a:pPr marL="285750" indent="-285750">
              <a:buFont typeface="Arial,Sans-Serif"/>
              <a:buChar char="•"/>
            </a:pPr>
            <a:r>
              <a:rPr lang="nb-NO" sz="2000" baseline="0">
                <a:latin typeface="Calibri"/>
                <a:ea typeface="Arial"/>
                <a:cs typeface="Arial"/>
              </a:rPr>
              <a:t>Du kan </a:t>
            </a:r>
            <a:r>
              <a:rPr lang="nb-NO" sz="2000" baseline="0" err="1">
                <a:latin typeface="Calibri"/>
                <a:ea typeface="Arial"/>
                <a:cs typeface="Arial"/>
              </a:rPr>
              <a:t>søkje</a:t>
            </a:r>
            <a:r>
              <a:rPr lang="nb-NO" sz="2000" baseline="0">
                <a:latin typeface="Calibri"/>
                <a:ea typeface="Arial"/>
                <a:cs typeface="Arial"/>
              </a:rPr>
              <a:t> i Visma foresatt- appen, eller på</a:t>
            </a:r>
            <a:r>
              <a:rPr lang="en-US" sz="2000">
                <a:latin typeface="Calibri"/>
                <a:ea typeface="Arial"/>
                <a:cs typeface="Arial"/>
              </a:rPr>
              <a:t>​</a:t>
            </a:r>
            <a:r>
              <a:rPr lang="en-US" sz="1400">
                <a:latin typeface="Calibri"/>
                <a:ea typeface="Arial"/>
                <a:cs typeface="Arial"/>
              </a:rPr>
              <a:t> </a:t>
            </a:r>
            <a:r>
              <a:rPr lang="nb-NO" sz="1800" u="sng" strike="noStrike" baseline="0">
                <a:solidFill>
                  <a:srgbClr val="0070C0"/>
                </a:solidFill>
                <a:latin typeface="Calibri"/>
                <a:ea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SFO - SkuleFritidsOrdninga - </a:t>
            </a:r>
            <a:r>
              <a:rPr lang="nb-NO" sz="1800" u="sng">
                <a:solidFill>
                  <a:srgbClr val="0070C0"/>
                </a:solidFill>
                <a:latin typeface="Calibri"/>
                <a:ea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Kleppkommune</a:t>
            </a:r>
            <a:r>
              <a:rPr lang="nb-NO" sz="1800" baseline="0">
                <a:solidFill>
                  <a:srgbClr val="0070C0"/>
                </a:solidFill>
                <a:latin typeface="Calibri"/>
                <a:ea typeface="Arial"/>
                <a:cs typeface="Arial"/>
              </a:rPr>
              <a:t> </a:t>
            </a:r>
            <a:endParaRPr lang="en-US" sz="1800">
              <a:latin typeface="Calibri"/>
              <a:ea typeface="Arial"/>
              <a:cs typeface="Arial"/>
            </a:endParaRPr>
          </a:p>
          <a:p>
            <a:pPr rtl="0"/>
            <a:r>
              <a:rPr lang="nb-NO" sz="1500">
                <a:latin typeface="Calibri"/>
                <a:ea typeface="Segoe UI"/>
                <a:cs typeface="Segoe UI"/>
              </a:rPr>
              <a:t>​</a:t>
            </a:r>
            <a:endParaRPr lang="nb-NO">
              <a:latin typeface="Times New Roman"/>
              <a:cs typeface="Times New Roman"/>
            </a:endParaRP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DD064F87-0E50-2853-14F7-7E45AC4DB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  <a:p>
            <a:pPr marL="0" indent="0">
              <a:buNone/>
            </a:pPr>
            <a:endParaRPr lang="nb-NO"/>
          </a:p>
        </p:txBody>
      </p:sp>
      <p:pic>
        <p:nvPicPr>
          <p:cNvPr id="6" name="Bilde 5" descr="Et bilde som inneholder tekst, skjermbilde, Font, nummer&#10;&#10;Innhold generert av kunstig intelligens kan være feil.">
            <a:extLst>
              <a:ext uri="{FF2B5EF4-FFF2-40B4-BE49-F238E27FC236}">
                <a16:creationId xmlns:a16="http://schemas.microsoft.com/office/drawing/2014/main" id="{CA82F3D3-5504-8031-11E0-CE5973CD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5658" y="1481681"/>
            <a:ext cx="4018950" cy="476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80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2995BB-4CD7-D144-8814-AC943A2C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b="0">
                <a:latin typeface="Calibri Light"/>
                <a:ea typeface="Calibri Light"/>
                <a:cs typeface="Calibri Light"/>
              </a:rPr>
              <a:t>KOS- </a:t>
            </a:r>
            <a:r>
              <a:rPr lang="nb-NO" sz="2400" b="0" err="1">
                <a:latin typeface="Calibri Light"/>
                <a:ea typeface="Calibri Light"/>
                <a:cs typeface="Calibri Light"/>
              </a:rPr>
              <a:t>kveldar</a:t>
            </a:r>
            <a:r>
              <a:rPr lang="nb-NO" sz="2400" b="0">
                <a:latin typeface="Calibri Light"/>
                <a:ea typeface="Calibri Light"/>
                <a:cs typeface="Calibri Light"/>
              </a:rPr>
              <a:t> (Kleppe skule Operasjon </a:t>
            </a:r>
            <a:r>
              <a:rPr lang="nb-NO" sz="2400" b="0" err="1">
                <a:latin typeface="Calibri Light"/>
                <a:ea typeface="Calibri Light"/>
                <a:cs typeface="Calibri Light"/>
              </a:rPr>
              <a:t>Skulestart</a:t>
            </a:r>
            <a:r>
              <a:rPr lang="nb-NO" sz="2400" b="0">
                <a:latin typeface="Calibri Light"/>
                <a:ea typeface="Calibri Light"/>
                <a:cs typeface="Calibri Light"/>
              </a:rPr>
              <a:t>)</a:t>
            </a:r>
            <a:r>
              <a:rPr lang="nb-NO"/>
              <a:t> 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942A52B-6A99-4E4C-8A05-C5EC4B87B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,Sans-Serif" panose="05020102010507070707" pitchFamily="18" charset="2"/>
              <a:buChar char="•"/>
            </a:pPr>
            <a:r>
              <a:rPr lang="nb-NO" sz="2000"/>
              <a:t>Kom </a:t>
            </a:r>
            <a:r>
              <a:rPr lang="nb-NO" sz="2000" err="1"/>
              <a:t>saman</a:t>
            </a:r>
            <a:r>
              <a:rPr lang="nb-NO" sz="2000"/>
              <a:t> med </a:t>
            </a:r>
            <a:r>
              <a:rPr lang="nb-NO" sz="2000" err="1"/>
              <a:t>føresett</a:t>
            </a:r>
            <a:r>
              <a:rPr lang="nb-NO" sz="2000"/>
              <a:t> og bli litt kjent med lokala og med </a:t>
            </a:r>
            <a:r>
              <a:rPr lang="nb-NO" sz="2000" err="1"/>
              <a:t>kvarandre</a:t>
            </a:r>
            <a:r>
              <a:rPr lang="nb-NO" sz="2000"/>
              <a:t>. De kan </a:t>
            </a:r>
            <a:r>
              <a:rPr lang="nb-NO" sz="2000" err="1"/>
              <a:t>kome</a:t>
            </a:r>
            <a:r>
              <a:rPr lang="nb-NO" sz="2000"/>
              <a:t> </a:t>
            </a:r>
            <a:r>
              <a:rPr lang="nb-NO" sz="2000" err="1"/>
              <a:t>ein</a:t>
            </a:r>
            <a:r>
              <a:rPr lang="nb-NO" sz="2000"/>
              <a:t> eller begge </a:t>
            </a:r>
            <a:r>
              <a:rPr lang="nb-NO" sz="2000" err="1"/>
              <a:t>ettermiddagane</a:t>
            </a:r>
            <a:r>
              <a:rPr lang="nb-NO" sz="2000"/>
              <a:t>.</a:t>
            </a:r>
            <a:endParaRPr lang="en-US" sz="2000"/>
          </a:p>
          <a:p>
            <a:pPr marL="628650" lvl="1" indent="-285750">
              <a:buFont typeface="Courier New,monospace" panose="05020102010507070707" pitchFamily="18" charset="2"/>
              <a:buChar char="o"/>
            </a:pPr>
            <a:r>
              <a:rPr lang="en-US" sz="1800" err="1">
                <a:solidFill>
                  <a:srgbClr val="000000"/>
                </a:solidFill>
              </a:rPr>
              <a:t>Torsdag</a:t>
            </a:r>
            <a:r>
              <a:rPr lang="en-US" sz="1800">
                <a:solidFill>
                  <a:srgbClr val="000000"/>
                </a:solidFill>
              </a:rPr>
              <a:t> 24.april 2025</a:t>
            </a:r>
          </a:p>
          <a:p>
            <a:pPr marL="628650" lvl="1" indent="-285750">
              <a:buFont typeface="Courier New,monospace" panose="05020102010507070707" pitchFamily="18" charset="2"/>
              <a:buChar char="o"/>
            </a:pPr>
            <a:r>
              <a:rPr lang="en-US" sz="1800" err="1">
                <a:solidFill>
                  <a:srgbClr val="000000"/>
                </a:solidFill>
              </a:rPr>
              <a:t>Onsdag</a:t>
            </a:r>
            <a:r>
              <a:rPr lang="en-US" sz="1800">
                <a:solidFill>
                  <a:srgbClr val="000000"/>
                </a:solidFill>
              </a:rPr>
              <a:t> 7.mai 2025</a:t>
            </a:r>
          </a:p>
          <a:p>
            <a:pPr marL="520700" indent="-228600">
              <a:buClr>
                <a:srgbClr val="F9B639"/>
              </a:buClr>
              <a:buSzPct val="80000"/>
              <a:buChar char=""/>
            </a:pPr>
            <a:r>
              <a:rPr lang="nb-NO" sz="1900"/>
              <a:t>Det vil bli sendt ut invitasjon til dette i Visma og den blir lagt ut på heimesida. Også </a:t>
            </a:r>
            <a:r>
              <a:rPr lang="nb-NO" sz="1900" err="1"/>
              <a:t>dei</a:t>
            </a:r>
            <a:r>
              <a:rPr lang="nb-NO" sz="1900"/>
              <a:t> som </a:t>
            </a:r>
            <a:r>
              <a:rPr lang="nb-NO" sz="1900" err="1"/>
              <a:t>ikkje</a:t>
            </a:r>
            <a:r>
              <a:rPr lang="nb-NO" sz="1900"/>
              <a:t> har søkt SFO plass, kan </a:t>
            </a:r>
            <a:r>
              <a:rPr lang="nb-NO" sz="1900" err="1"/>
              <a:t>kome</a:t>
            </a:r>
            <a:r>
              <a:rPr lang="nb-NO" sz="1900"/>
              <a:t>. (Ta </a:t>
            </a:r>
            <a:r>
              <a:rPr lang="nb-NO" sz="1900" err="1"/>
              <a:t>berre</a:t>
            </a:r>
            <a:r>
              <a:rPr lang="nb-NO" sz="1900"/>
              <a:t> med søsken om det er heilt nødvendig. Vi blir mange)</a:t>
            </a:r>
            <a:endParaRPr lang="en-US" sz="1900"/>
          </a:p>
          <a:p>
            <a:pPr marL="520700" indent="-228600">
              <a:buClr>
                <a:srgbClr val="F9B639"/>
              </a:buClr>
              <a:buSzPct val="80000"/>
              <a:buChar char=""/>
            </a:pPr>
            <a:endParaRPr lang="nb-NO" sz="2200"/>
          </a:p>
          <a:p>
            <a:pPr marL="520700" indent="-228600">
              <a:buClr>
                <a:srgbClr val="F9B639"/>
              </a:buClr>
              <a:buSzPct val="80000"/>
              <a:buChar char=""/>
            </a:pPr>
            <a:endParaRPr lang="nb-NO" sz="1600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634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89CF24B-9660-4C29-9068-C068BCA7D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</a:rPr>
              <a:t>Program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CB3F6BE-6981-4344-8D61-1AAD399B8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4559920"/>
          </a:xfrm>
        </p:spPr>
        <p:txBody>
          <a:bodyPr/>
          <a:lstStyle/>
          <a:p>
            <a:pPr eaLnBrk="1" hangingPunct="1"/>
            <a:endParaRPr lang="nb-NO" altLang="nb-NO"/>
          </a:p>
          <a:p>
            <a:pPr eaLnBrk="1" hangingPunct="1"/>
            <a:r>
              <a:rPr lang="nb-NO" altLang="nb-NO"/>
              <a:t>Om </a:t>
            </a:r>
            <a:r>
              <a:rPr lang="nb-NO" altLang="nb-NO" err="1"/>
              <a:t>skulen</a:t>
            </a:r>
            <a:r>
              <a:rPr lang="nn" altLang="nb-NO"/>
              <a:t> og opplæringa</a:t>
            </a:r>
            <a:endParaRPr lang="nb-NO" altLang="nb-NO" err="1"/>
          </a:p>
          <a:p>
            <a:pPr eaLnBrk="1" hangingPunct="1"/>
            <a:r>
              <a:rPr lang="nb-NO" altLang="nb-NO"/>
              <a:t>Samarbeidspart</a:t>
            </a:r>
            <a:r>
              <a:rPr lang="nn" altLang="nb-NO"/>
              <a:t>narane</a:t>
            </a:r>
            <a:r>
              <a:rPr lang="nb-NO" altLang="nb-NO"/>
              <a:t> våre</a:t>
            </a:r>
          </a:p>
          <a:p>
            <a:pPr eaLnBrk="1" hangingPunct="1"/>
            <a:r>
              <a:rPr lang="nb-NO" altLang="nb-NO"/>
              <a:t>Overgang barnehage-skule</a:t>
            </a:r>
          </a:p>
          <a:p>
            <a:pPr eaLnBrk="1" hangingPunct="1"/>
            <a:r>
              <a:rPr lang="nb-NO" altLang="nb-NO"/>
              <a:t>Organisering på 1.trinn</a:t>
            </a:r>
            <a:endParaRPr lang="nn" altLang="nb-NO"/>
          </a:p>
          <a:p>
            <a:pPr eaLnBrk="1" hangingPunct="1"/>
            <a:r>
              <a:rPr lang="nn" altLang="nb-NO"/>
              <a:t>Målform (nynorsk/bokmål)</a:t>
            </a:r>
          </a:p>
          <a:p>
            <a:pPr eaLnBrk="1" hangingPunct="1"/>
            <a:r>
              <a:rPr lang="nn" altLang="nb-NO"/>
              <a:t>Skuleveg</a:t>
            </a:r>
            <a:endParaRPr lang="nb-NO" altLang="nb-NO"/>
          </a:p>
          <a:p>
            <a:r>
              <a:rPr lang="nn" altLang="nb-NO"/>
              <a:t>Pause</a:t>
            </a:r>
          </a:p>
          <a:p>
            <a:pPr eaLnBrk="1" hangingPunct="1"/>
            <a:r>
              <a:rPr lang="nb-NO" altLang="nb-NO"/>
              <a:t>SFO</a:t>
            </a:r>
          </a:p>
        </p:txBody>
      </p:sp>
      <p:pic>
        <p:nvPicPr>
          <p:cNvPr id="7172" name="Picture 7" descr="C:\Users\sgj\AppData\Local\Microsoft\Windows\Temporary Internet Files\Content.IE5\8X40AY6D\MP900438753[1].jpg">
            <a:extLst>
              <a:ext uri="{FF2B5EF4-FFF2-40B4-BE49-F238E27FC236}">
                <a16:creationId xmlns:a16="http://schemas.microsoft.com/office/drawing/2014/main" id="{FDF8EB67-975C-4016-981A-1CC04F4A5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349500"/>
            <a:ext cx="3497262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8C9092-443C-A142-8E35-8FD35EC85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>
              <a:effectLst/>
              <a:latin typeface="Helvetica" pitchFamily="2" charset="0"/>
            </a:endParaRPr>
          </a:p>
          <a:p>
            <a:endParaRPr lang="nb-NO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F09B41AB-B8E0-ED40-BF39-D96AFE57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Spørsmål?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511B9F6-7109-A747-8844-DF997C20C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685" y="2178626"/>
            <a:ext cx="5700029" cy="3155373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5C14D638-1D63-7286-75B0-011479001D03}"/>
              </a:ext>
            </a:extLst>
          </p:cNvPr>
          <p:cNvSpPr txBox="1"/>
          <p:nvPr/>
        </p:nvSpPr>
        <p:spPr>
          <a:xfrm>
            <a:off x="308794" y="5908059"/>
            <a:ext cx="724681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1600">
                <a:latin typeface="Times New Roman"/>
                <a:cs typeface="Times New Roman"/>
              </a:rPr>
              <a:t>Ta gjerne kontakt med Jane Skår (SFO-</a:t>
            </a:r>
            <a:r>
              <a:rPr lang="nb-NO" sz="1600" err="1">
                <a:latin typeface="Times New Roman"/>
                <a:cs typeface="Times New Roman"/>
              </a:rPr>
              <a:t>leiar</a:t>
            </a:r>
            <a:r>
              <a:rPr lang="nb-NO" sz="1600">
                <a:latin typeface="Times New Roman"/>
                <a:cs typeface="Times New Roman"/>
              </a:rPr>
              <a:t>) på </a:t>
            </a:r>
            <a:r>
              <a:rPr lang="nb-NO" sz="1600" err="1">
                <a:latin typeface="Times New Roman"/>
                <a:cs typeface="Times New Roman"/>
              </a:rPr>
              <a:t>tlf</a:t>
            </a:r>
            <a:r>
              <a:rPr lang="nb-NO" sz="1600">
                <a:latin typeface="Times New Roman"/>
                <a:cs typeface="Times New Roman"/>
              </a:rPr>
              <a:t>: 400 31 603 eller send melding i Visma eller på </a:t>
            </a:r>
            <a:r>
              <a:rPr lang="nb-NO" sz="1600">
                <a:solidFill>
                  <a:srgbClr val="000000"/>
                </a:solidFill>
                <a:latin typeface="Times New Roman"/>
                <a:cs typeface="Times New Roman"/>
              </a:rPr>
              <a:t>mail til </a:t>
            </a:r>
            <a:r>
              <a:rPr lang="nb-NO" sz="1600">
                <a:solidFill>
                  <a:srgbClr val="0070C0"/>
                </a:solid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jane.skar@klepp.kommune.no</a:t>
            </a:r>
            <a:r>
              <a:rPr lang="nb-NO" sz="160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nb-NO" sz="1600">
                <a:latin typeface="Times New Roman"/>
                <a:cs typeface="Times New Roman"/>
              </a:rPr>
              <a:t>, dersom du har spørsmål eller treng hjelp til </a:t>
            </a:r>
            <a:r>
              <a:rPr lang="nb-NO" sz="1600" err="1">
                <a:latin typeface="Times New Roman"/>
                <a:cs typeface="Times New Roman"/>
              </a:rPr>
              <a:t>noko</a:t>
            </a:r>
            <a:r>
              <a:rPr lang="nb-NO" sz="1600">
                <a:latin typeface="Times New Roman"/>
                <a:cs typeface="Times New Roman"/>
              </a:rPr>
              <a:t>.</a:t>
            </a:r>
            <a:endParaRPr lang="nb-NO" sz="160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661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EA41C6-CA89-4F85-BE57-FA048C8A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n-NO"/>
              <a:t>OM KLEPPE SKULE</a:t>
            </a:r>
          </a:p>
        </p:txBody>
      </p:sp>
      <p:sp>
        <p:nvSpPr>
          <p:cNvPr id="8195" name="Plassholder for innhold 2">
            <a:extLst>
              <a:ext uri="{FF2B5EF4-FFF2-40B4-BE49-F238E27FC236}">
                <a16:creationId xmlns:a16="http://schemas.microsoft.com/office/drawing/2014/main" id="{2A64C80D-B4E8-4E5F-B191-20E3B13AE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 altLang="nb-NO" dirty="0"/>
          </a:p>
          <a:p>
            <a:r>
              <a:rPr lang="nb-NO" altLang="nb-NO" dirty="0"/>
              <a:t>4</a:t>
            </a:r>
            <a:r>
              <a:rPr lang="nn" altLang="nb-NO" dirty="0"/>
              <a:t>70</a:t>
            </a:r>
            <a:r>
              <a:rPr lang="nb-NO" altLang="nb-NO" dirty="0"/>
              <a:t> e</a:t>
            </a:r>
            <a:r>
              <a:rPr lang="nn-NO" altLang="nb-NO" dirty="0"/>
              <a:t>levar </a:t>
            </a:r>
          </a:p>
          <a:p>
            <a:r>
              <a:rPr lang="nb-NO" altLang="nb-NO" dirty="0"/>
              <a:t>82 </a:t>
            </a:r>
            <a:r>
              <a:rPr lang="nn-NO" altLang="nb-NO" dirty="0"/>
              <a:t>tilsette</a:t>
            </a:r>
          </a:p>
          <a:p>
            <a:endParaRPr lang="nn-NO" altLang="nb-NO" dirty="0"/>
          </a:p>
          <a:p>
            <a:r>
              <a:rPr lang="nn-NO" altLang="nb-NO" dirty="0"/>
              <a:t>Språkstasjon </a:t>
            </a:r>
          </a:p>
          <a:p>
            <a:r>
              <a:rPr lang="nn-NO" altLang="nb-NO" dirty="0"/>
              <a:t>SFO</a:t>
            </a:r>
          </a:p>
          <a:p>
            <a:endParaRPr lang="nn-NO" altLang="nb-NO" dirty="0"/>
          </a:p>
          <a:p>
            <a:r>
              <a:rPr lang="nn-NO" altLang="nb-NO" dirty="0">
                <a:solidFill>
                  <a:srgbClr val="0070C0"/>
                </a:solidFill>
              </a:rPr>
              <a:t>minskole.no/kleppe</a:t>
            </a:r>
          </a:p>
          <a:p>
            <a:endParaRPr lang="nn-NO" altLang="nb-NO" dirty="0">
              <a:solidFill>
                <a:srgbClr val="0070C0"/>
              </a:solidFill>
            </a:endParaRPr>
          </a:p>
          <a:p>
            <a:endParaRPr lang="nn-NO" altLang="nb-NO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>
            <a:extLst>
              <a:ext uri="{FF2B5EF4-FFF2-40B4-BE49-F238E27FC236}">
                <a16:creationId xmlns:a16="http://schemas.microsoft.com/office/drawing/2014/main" id="{887BD802-B864-48D6-B347-0FBC29F92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n-NO" altLang="nb-NO"/>
              <a:t>Opplæringslova - formål</a:t>
            </a:r>
          </a:p>
        </p:txBody>
      </p:sp>
      <p:sp>
        <p:nvSpPr>
          <p:cNvPr id="9219" name="Plassholder for innhold 2">
            <a:extLst>
              <a:ext uri="{FF2B5EF4-FFF2-40B4-BE49-F238E27FC236}">
                <a16:creationId xmlns:a16="http://schemas.microsoft.com/office/drawing/2014/main" id="{66BBA01C-B30A-4A77-AE2D-C5E8E28B7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36" y="1463675"/>
            <a:ext cx="7239000" cy="4590916"/>
          </a:xfrm>
        </p:spPr>
        <p:txBody>
          <a:bodyPr/>
          <a:lstStyle/>
          <a:p>
            <a:pPr>
              <a:defRPr/>
            </a:pPr>
            <a:endParaRPr lang="nn" altLang="nb-NO" sz="2400"/>
          </a:p>
          <a:p>
            <a:pPr>
              <a:defRPr/>
            </a:pPr>
            <a:r>
              <a:rPr lang="nn-NO" altLang="nb-NO" sz="2400"/>
              <a:t>Opplæringa skal, i samarbeid og forståing med heimen, opne dører mot verda og framtida og gi elevane historisk og kulturell innsikt og forankring. </a:t>
            </a:r>
            <a:endParaRPr lang="nn" altLang="nb-NO" sz="2400"/>
          </a:p>
          <a:p>
            <a:pPr>
              <a:defRPr/>
            </a:pPr>
            <a:r>
              <a:rPr lang="nn-NO" altLang="nb-NO" sz="2400"/>
              <a:t>Elevane skal utvikle kunnskap, dugleik og haldningar for å kunne meistre liva sine og for å kunne delta i arbeid og fellesskap i samfunnet. Dei skal få utfalde skaparglede, engasjement og utforskartrong. </a:t>
            </a:r>
          </a:p>
          <a:p>
            <a:pPr>
              <a:defRPr/>
            </a:pPr>
            <a:r>
              <a:rPr lang="nn-NO" altLang="nb-NO" sz="2400"/>
              <a:t>Elevane skal lære å tenkje kritisk og handle etisk og miljøbevisst. Dei skal ha medansvar og rett til medverknad.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>
            <a:extLst>
              <a:ext uri="{FF2B5EF4-FFF2-40B4-BE49-F238E27FC236}">
                <a16:creationId xmlns:a16="http://schemas.microsoft.com/office/drawing/2014/main" id="{7ACE56E6-CE8B-42BD-AB61-B0FDCF55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/>
              <a:t> </a:t>
            </a:r>
            <a:r>
              <a:rPr lang="nb-NO" err="1"/>
              <a:t>samarbeidspartnarar</a:t>
            </a:r>
            <a:endParaRPr lang="nn-NO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CE856B73-D5A8-4834-A051-2475248E19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988840"/>
          <a:ext cx="6923112" cy="4317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807E13-83B8-AC72-5E49-3F699851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</a:rPr>
              <a:t>Helsesykepleier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6F34D46-F62B-471A-1CC4-3AE28AEF4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Skolehelsetjenesten: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Lovbestemt tjeneste som tilbys til alle elever på alle skoler</a:t>
            </a:r>
          </a:p>
          <a:p>
            <a:pPr>
              <a:buClr>
                <a:srgbClr val="B13F9A"/>
              </a:buClr>
            </a:pPr>
            <a:endParaRPr lang="nb-NO">
              <a:solidFill>
                <a:srgbClr val="000000"/>
              </a:solidFill>
            </a:endParaRPr>
          </a:p>
          <a:p>
            <a:pPr>
              <a:buClr>
                <a:srgbClr val="B13F9A"/>
              </a:buClr>
            </a:pPr>
            <a:r>
              <a:rPr lang="nb-NO">
                <a:solidFill>
                  <a:srgbClr val="000000"/>
                </a:solidFill>
              </a:rPr>
              <a:t>Arbeidsmetoder:</a:t>
            </a:r>
            <a:endParaRPr lang="nb-NO"/>
          </a:p>
          <a:p>
            <a:pPr lvl="1"/>
            <a:r>
              <a:rPr lang="nb-NO">
                <a:solidFill>
                  <a:srgbClr val="000000"/>
                </a:solidFill>
              </a:rPr>
              <a:t>Helsesamtaler, 1. klasse og 8. klasse 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Undervisning i klassen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Individuelle samtaler eller grupper 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Helseundersøkelser 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Vaksinasjon</a:t>
            </a:r>
          </a:p>
          <a:p>
            <a:pPr lvl="1"/>
            <a:endParaRPr lang="nb-NO">
              <a:solidFill>
                <a:srgbClr val="000000"/>
              </a:solidFill>
            </a:endParaRPr>
          </a:p>
          <a:p>
            <a:pPr marL="292100" lvl="1" indent="0">
              <a:buNone/>
            </a:pP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9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C44250-C82B-A762-D3B9-C68B20CF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Helsesykepleier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A98F96-B3BD-14E3-18C4-26647F116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"En åpen dør"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Lett tilgjengelig tilbud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Kontaktinfo på skolens hjemmeside</a:t>
            </a:r>
          </a:p>
          <a:p>
            <a:pPr lvl="1"/>
            <a:r>
              <a:rPr lang="nb-NO" err="1">
                <a:solidFill>
                  <a:srgbClr val="000000"/>
                </a:solidFill>
              </a:rPr>
              <a:t>HelseNorge</a:t>
            </a:r>
            <a:r>
              <a:rPr lang="nb-NO">
                <a:solidFill>
                  <a:srgbClr val="000000"/>
                </a:solidFill>
              </a:rPr>
              <a:t> -Vær digitalt aktive på vegne av barnet </a:t>
            </a:r>
            <a:endParaRPr lang="nb-NO"/>
          </a:p>
          <a:p>
            <a:pPr lvl="1"/>
            <a:endParaRPr lang="nb-NO">
              <a:solidFill>
                <a:srgbClr val="000000"/>
              </a:solidFill>
            </a:endParaRPr>
          </a:p>
          <a:p>
            <a:pPr>
              <a:buClr>
                <a:srgbClr val="B13F9A"/>
              </a:buClr>
            </a:pPr>
            <a:r>
              <a:rPr lang="nb-NO">
                <a:solidFill>
                  <a:srgbClr val="000000"/>
                </a:solidFill>
              </a:rPr>
              <a:t>1. klasse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Helsesamtale – helsesykepleier – Kleppe skule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Helseundersøkelse - lege – helsestasjonen</a:t>
            </a:r>
          </a:p>
          <a:p>
            <a:pPr lvl="1"/>
            <a:r>
              <a:rPr lang="nb-NO">
                <a:solidFill>
                  <a:srgbClr val="000000"/>
                </a:solidFill>
              </a:rPr>
              <a:t>Helseopplysningsskjema</a:t>
            </a:r>
          </a:p>
          <a:p>
            <a:pPr marL="292100" lvl="1" indent="0">
              <a:buNone/>
            </a:pPr>
            <a:endParaRPr lang="nb-NO" sz="2600">
              <a:solidFill>
                <a:srgbClr val="000000"/>
              </a:solidFill>
            </a:endParaRPr>
          </a:p>
          <a:p>
            <a:pPr lvl="1"/>
            <a:endParaRPr lang="nb-NO">
              <a:solidFill>
                <a:srgbClr val="000000"/>
              </a:solidFill>
            </a:endParaRPr>
          </a:p>
          <a:p>
            <a:pPr lvl="1"/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3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>
            <a:extLst>
              <a:ext uri="{FF2B5EF4-FFF2-40B4-BE49-F238E27FC236}">
                <a16:creationId xmlns:a16="http://schemas.microsoft.com/office/drawing/2014/main" id="{3BBCD47A-F47D-4E0D-B0B8-32830043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b-NO"/>
            </a:br>
            <a:r>
              <a:rPr lang="nb-NO"/>
              <a:t>Overgang </a:t>
            </a:r>
            <a:r>
              <a:rPr lang="nb-NO" err="1"/>
              <a:t>barnehage-skule</a:t>
            </a:r>
            <a:endParaRPr lang="nb-NO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849D67-1E85-4954-B699-D6D0A6FB2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72" y="1691322"/>
            <a:ext cx="7239000" cy="4846638"/>
          </a:xfrm>
        </p:spPr>
        <p:txBody>
          <a:bodyPr/>
          <a:lstStyle/>
          <a:p>
            <a:pPr eaLnBrk="1" hangingPunct="1"/>
            <a:r>
              <a:rPr lang="nb-NO" altLang="nb-NO" err="1"/>
              <a:t>Hausten</a:t>
            </a:r>
            <a:r>
              <a:rPr lang="nb-NO" altLang="nb-NO"/>
              <a:t> – registrering og vedtak om </a:t>
            </a:r>
            <a:r>
              <a:rPr lang="nb-NO" altLang="nb-NO" err="1"/>
              <a:t>skuleplass</a:t>
            </a:r>
            <a:endParaRPr lang="nb-NO" altLang="nb-NO"/>
          </a:p>
          <a:p>
            <a:pPr eaLnBrk="1" hangingPunct="1"/>
            <a:r>
              <a:rPr lang="nb-NO" altLang="nb-NO" err="1"/>
              <a:t>Barnehagane</a:t>
            </a:r>
            <a:r>
              <a:rPr lang="nb-NO" altLang="nb-NO"/>
              <a:t> bruker våre rom</a:t>
            </a:r>
          </a:p>
          <a:p>
            <a:pPr eaLnBrk="1" hangingPunct="1"/>
            <a:r>
              <a:rPr lang="nb-NO" altLang="nb-NO"/>
              <a:t>Tilrettelegging for barn med spesielle behov</a:t>
            </a:r>
          </a:p>
          <a:p>
            <a:pPr eaLnBrk="1" hangingPunct="1"/>
            <a:r>
              <a:rPr lang="nb-NO" altLang="nb-NO"/>
              <a:t>Klasselister kjem </a:t>
            </a:r>
            <a:r>
              <a:rPr lang="nb-NO" altLang="nb-NO" err="1"/>
              <a:t>ca</a:t>
            </a:r>
            <a:r>
              <a:rPr lang="nb-NO" altLang="nb-NO"/>
              <a:t> ei veke før foreldremøte</a:t>
            </a:r>
            <a:endParaRPr lang="nn" altLang="nb-NO"/>
          </a:p>
          <a:p>
            <a:r>
              <a:rPr lang="nb-NO" altLang="nb-NO"/>
              <a:t>Foreldremøte 22.mai kl.19.00</a:t>
            </a:r>
            <a:endParaRPr lang="nb-NO"/>
          </a:p>
          <a:p>
            <a:r>
              <a:rPr lang="nb-NO" altLang="nb-NO" err="1"/>
              <a:t>Trekantsamtalar</a:t>
            </a:r>
            <a:r>
              <a:rPr lang="nb-NO" altLang="nb-NO"/>
              <a:t> 26., 27. og 28.mai</a:t>
            </a:r>
          </a:p>
          <a:p>
            <a:pPr eaLnBrk="1" hangingPunct="1"/>
            <a:r>
              <a:rPr lang="nb-NO" altLang="nb-NO"/>
              <a:t>Besøksdag 10.juni kl. 08.30-09.45 og 10.45- 12.00</a:t>
            </a:r>
          </a:p>
          <a:p>
            <a:pPr eaLnBrk="1" hangingPunct="1"/>
            <a:r>
              <a:rPr lang="nb-NO" altLang="nb-NO" err="1"/>
              <a:t>Lærarane</a:t>
            </a:r>
            <a:r>
              <a:rPr lang="nb-NO" altLang="nb-NO"/>
              <a:t> går på barnehagebesøk etter behov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>
            <a:extLst>
              <a:ext uri="{FF2B5EF4-FFF2-40B4-BE49-F238E27FC236}">
                <a16:creationId xmlns:a16="http://schemas.microsoft.com/office/drawing/2014/main" id="{F80E7697-4E50-4F82-9392-38665272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n-NO"/>
              <a:t>Organisering på 1.trinn</a:t>
            </a:r>
          </a:p>
        </p:txBody>
      </p:sp>
      <p:sp>
        <p:nvSpPr>
          <p:cNvPr id="18435" name="Plassholder for innhold 2">
            <a:extLst>
              <a:ext uri="{FF2B5EF4-FFF2-40B4-BE49-F238E27FC236}">
                <a16:creationId xmlns:a16="http://schemas.microsoft.com/office/drawing/2014/main" id="{0F18CADE-BB4C-4627-8BEC-FF0234B41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700213"/>
            <a:ext cx="7847012" cy="4395787"/>
          </a:xfrm>
        </p:spPr>
        <p:txBody>
          <a:bodyPr/>
          <a:lstStyle/>
          <a:p>
            <a:pPr eaLnBrk="1" hangingPunct="1"/>
            <a:r>
              <a:rPr lang="nb-NO" altLang="nb-NO"/>
              <a:t>62 ele</a:t>
            </a:r>
            <a:r>
              <a:rPr lang="nn-NO" altLang="nb-NO"/>
              <a:t>var </a:t>
            </a:r>
          </a:p>
          <a:p>
            <a:pPr eaLnBrk="1" hangingPunct="1"/>
            <a:r>
              <a:rPr lang="nb-NO" altLang="nb-NO"/>
              <a:t>Gruppe</a:t>
            </a:r>
            <a:r>
              <a:rPr lang="nn" altLang="nb-NO"/>
              <a:t>r, eitt </a:t>
            </a:r>
            <a:r>
              <a:rPr lang="nn-NO" altLang="nb-NO"/>
              <a:t>trinn		</a:t>
            </a:r>
          </a:p>
          <a:p>
            <a:pPr eaLnBrk="1" hangingPunct="1"/>
            <a:r>
              <a:rPr lang="nn-NO" altLang="nb-NO"/>
              <a:t>Gruppesamansetjing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nn-NO" altLang="nb-NO"/>
              <a:t>Kjønn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nn-NO" altLang="nb-NO"/>
              <a:t>Geografi</a:t>
            </a:r>
            <a:r>
              <a:rPr lang="nb-NO" altLang="nb-NO"/>
              <a:t> og</a:t>
            </a:r>
            <a:r>
              <a:rPr lang="nn-NO" altLang="nb-NO"/>
              <a:t> barnehage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n-NO" altLang="nb-NO"/>
              <a:t>Gode pedagogiske grupper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nn-NO" altLang="nb-NO"/>
              <a:t>Faglege vurderingar frå PPT, barnehage, foreldre</a:t>
            </a:r>
          </a:p>
          <a:p>
            <a:pPr marL="292100" lvl="1" indent="0">
              <a:buNone/>
            </a:pPr>
            <a:endParaRPr lang="nn-NO" altLang="nb-NO"/>
          </a:p>
          <a:p>
            <a:pPr eaLnBrk="1" hangingPunct="1"/>
            <a:r>
              <a:rPr lang="nn-NO" altLang="nb-NO"/>
              <a:t>Kan skje endringar</a:t>
            </a:r>
          </a:p>
          <a:p>
            <a:pPr eaLnBrk="1" hangingPunct="1"/>
            <a:endParaRPr lang="nn-NO" altLang="nb-NO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llmåne">
  <a:themeElements>
    <a:clrScheme name="Fullmån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ullmåne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ullmåne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ullmåne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EE29E5287B0B49A713A813002293E3" ma:contentTypeVersion="38" ma:contentTypeDescription="Opprett et nytt dokument." ma:contentTypeScope="" ma:versionID="652668dee038a966bb314e78cf933f49">
  <xsd:schema xmlns:xsd="http://www.w3.org/2001/XMLSchema" xmlns:xs="http://www.w3.org/2001/XMLSchema" xmlns:p="http://schemas.microsoft.com/office/2006/metadata/properties" xmlns:ns2="5ec20846-ed28-4c76-99b4-2e549512b51e" xmlns:ns3="16ae3917-4560-47ff-98d1-20c072639995" targetNamespace="http://schemas.microsoft.com/office/2006/metadata/properties" ma:root="true" ma:fieldsID="964a696844c4f406a4030764dc747922" ns2:_="" ns3:_="">
    <xsd:import namespace="5ec20846-ed28-4c76-99b4-2e549512b51e"/>
    <xsd:import namespace="16ae3917-4560-47ff-98d1-20c072639995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c20846-ed28-4c76-99b4-2e549512b51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1" nillable="true" ma:taxonomy="true" ma:internalName="lcf76f155ced4ddcb4097134ff3c332f" ma:taxonomyFieldName="MediaServiceImageTags" ma:displayName="Bildemerkelapper" ma:readOnly="false" ma:fieldId="{5cf76f15-5ced-4ddc-b409-7134ff3c332f}" ma:taxonomyMulti="true" ma:sspId="3e5ee0a2-a2c3-4ade-919e-0dc69487c9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4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3917-4560-47ff-98d1-20c072639995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42" nillable="true" ma:displayName="Taxonomy Catch All Column" ma:hidden="true" ma:list="{6ba8d4d7-2c5d-4768-9247-dfcf52c968dd}" ma:internalName="TaxCatchAll" ma:showField="CatchAllData" ma:web="16ae3917-4560-47ff-98d1-20c0726399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Leaders_Only_SectionGroup xmlns="5ec20846-ed28-4c76-99b4-2e549512b51e" xsi:nil="true"/>
    <Owner xmlns="5ec20846-ed28-4c76-99b4-2e549512b51e">
      <UserInfo>
        <DisplayName/>
        <AccountId xsi:nil="true"/>
        <AccountType/>
      </UserInfo>
    </Owner>
    <LMS_Mappings xmlns="5ec20846-ed28-4c76-99b4-2e549512b51e" xsi:nil="true"/>
    <Member_Groups xmlns="5ec20846-ed28-4c76-99b4-2e549512b51e">
      <UserInfo>
        <DisplayName/>
        <AccountId xsi:nil="true"/>
        <AccountType/>
      </UserInfo>
    </Member_Groups>
    <CultureName xmlns="5ec20846-ed28-4c76-99b4-2e549512b51e" xsi:nil="true"/>
    <AppVersion xmlns="5ec20846-ed28-4c76-99b4-2e549512b51e" xsi:nil="true"/>
    <DefaultSectionNames xmlns="5ec20846-ed28-4c76-99b4-2e549512b51e" xsi:nil="true"/>
    <Invited_Members xmlns="5ec20846-ed28-4c76-99b4-2e549512b51e" xsi:nil="true"/>
    <Math_Settings xmlns="5ec20846-ed28-4c76-99b4-2e549512b51e" xsi:nil="true"/>
    <Templates xmlns="5ec20846-ed28-4c76-99b4-2e549512b51e" xsi:nil="true"/>
    <Self_Registration_Enabled xmlns="5ec20846-ed28-4c76-99b4-2e549512b51e" xsi:nil="true"/>
    <Is_Collaboration_Space_Locked xmlns="5ec20846-ed28-4c76-99b4-2e549512b51e" xsi:nil="true"/>
    <Members xmlns="5ec20846-ed28-4c76-99b4-2e549512b51e">
      <UserInfo>
        <DisplayName/>
        <AccountId xsi:nil="true"/>
        <AccountType/>
      </UserInfo>
    </Members>
    <Distribution_Groups xmlns="5ec20846-ed28-4c76-99b4-2e549512b51e" xsi:nil="true"/>
    <NotebookType xmlns="5ec20846-ed28-4c76-99b4-2e549512b51e" xsi:nil="true"/>
    <FolderType xmlns="5ec20846-ed28-4c76-99b4-2e549512b51e" xsi:nil="true"/>
    <Leaders xmlns="5ec20846-ed28-4c76-99b4-2e549512b51e">
      <UserInfo>
        <DisplayName/>
        <AccountId xsi:nil="true"/>
        <AccountType/>
      </UserInfo>
    </Leaders>
    <TeamsChannelId xmlns="5ec20846-ed28-4c76-99b4-2e549512b51e" xsi:nil="true"/>
    <Invited_Leaders xmlns="5ec20846-ed28-4c76-99b4-2e549512b51e" xsi:nil="true"/>
    <IsNotebookLocked xmlns="5ec20846-ed28-4c76-99b4-2e549512b51e" xsi:nil="true"/>
    <SharedWithUsers xmlns="16ae3917-4560-47ff-98d1-20c072639995">
      <UserInfo>
        <DisplayName>ANNELIN DALBERG</DisplayName>
        <AccountId>300</AccountId>
        <AccountType/>
      </UserInfo>
      <UserInfo>
        <DisplayName>Merete Sofie Vigesdal</DisplayName>
        <AccountId>16</AccountId>
        <AccountType/>
      </UserInfo>
      <UserInfo>
        <DisplayName>Anita Moi Hansen</DisplayName>
        <AccountId>38</AccountId>
        <AccountType/>
      </UserInfo>
      <UserInfo>
        <DisplayName>Charlotte Haugland</DisplayName>
        <AccountId>375</AccountId>
        <AccountType/>
      </UserInfo>
    </SharedWithUsers>
    <lcf76f155ced4ddcb4097134ff3c332f xmlns="5ec20846-ed28-4c76-99b4-2e549512b51e">
      <Terms xmlns="http://schemas.microsoft.com/office/infopath/2007/PartnerControls"/>
    </lcf76f155ced4ddcb4097134ff3c332f>
    <TaxCatchAll xmlns="16ae3917-4560-47ff-98d1-20c072639995" xsi:nil="true"/>
  </documentManagement>
</p:properties>
</file>

<file path=customXml/itemProps1.xml><?xml version="1.0" encoding="utf-8"?>
<ds:datastoreItem xmlns:ds="http://schemas.openxmlformats.org/officeDocument/2006/customXml" ds:itemID="{A9C85590-419E-4A70-A684-E6D797A90D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D63CD9-8262-490B-99C7-816B44DD401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ec20846-ed28-4c76-99b4-2e549512b51e"/>
    <ds:schemaRef ds:uri="16ae3917-4560-47ff-98d1-20c072639995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E80FB5-27C1-4DB3-BAA9-292BC07DBEA7}">
  <ds:schemaRefs>
    <ds:schemaRef ds:uri="http://schemas.microsoft.com/office/2006/metadata/properties"/>
    <ds:schemaRef ds:uri="http://www.w3.org/2000/xmlns/"/>
    <ds:schemaRef ds:uri="5ec20846-ed28-4c76-99b4-2e549512b51e"/>
    <ds:schemaRef ds:uri="http://www.w3.org/2001/XMLSchema-instance"/>
    <ds:schemaRef ds:uri="16ae3917-4560-47ff-98d1-20c072639995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Application>Microsoft Office PowerPoint</Application>
  <PresentationFormat>On-screen Show (4:3)</PresentationFormat>
  <Slides>20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Fullmåne</vt:lpstr>
      <vt:lpstr>SKULESTART 2025</vt:lpstr>
      <vt:lpstr>Program</vt:lpstr>
      <vt:lpstr>OM KLEPPE SKULE</vt:lpstr>
      <vt:lpstr>Opplæringslova - formål</vt:lpstr>
      <vt:lpstr> samarbeidspartnarar</vt:lpstr>
      <vt:lpstr>Helsesykepleier</vt:lpstr>
      <vt:lpstr>Helsesykepleier</vt:lpstr>
      <vt:lpstr> Overgang barnehage-skule</vt:lpstr>
      <vt:lpstr>Organisering på 1.trinn</vt:lpstr>
      <vt:lpstr>SKULEBARN</vt:lpstr>
      <vt:lpstr>SKULEFORELDRE</vt:lpstr>
      <vt:lpstr>MÅLFORM</vt:lpstr>
      <vt:lpstr>PowerPoint Presentation</vt:lpstr>
      <vt:lpstr>Skuleveg</vt:lpstr>
      <vt:lpstr>PAUSE</vt:lpstr>
      <vt:lpstr>SFO</vt:lpstr>
      <vt:lpstr>Organisering på SFO</vt:lpstr>
      <vt:lpstr>Ulike tilbod og betaling</vt:lpstr>
      <vt:lpstr>KOS- kveldar (Kleppe skule Operasjon Skulestart) </vt:lpstr>
      <vt:lpstr>Spørsmål?</vt:lpstr>
    </vt:vector>
  </TitlesOfParts>
  <Company>Klepp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Førebuing til skulestart</dc:title>
  <dc:creator>Sluttbruker</dc:creator>
  <cp:lastModifiedBy>Sylvia Gjersdal</cp:lastModifiedBy>
  <cp:revision>10</cp:revision>
  <cp:lastPrinted>2019-02-12T14:17:56Z</cp:lastPrinted>
  <dcterms:created xsi:type="dcterms:W3CDTF">2008-01-28T11:06:00Z</dcterms:created>
  <dcterms:modified xsi:type="dcterms:W3CDTF">2025-02-07T09:33:42Z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0x01010026EE29E5287B0B49A713A813002293E3</vt:lpwstr>
  </property>
  <property fmtid="{D5CDD505-2E9C-101B-9397-08002B2CF9AE}" pid="3" name="Has_Leaders_Only_SectionGroup">
    <vt:lpwstr/>
  </property>
  <property fmtid="{D5CDD505-2E9C-101B-9397-08002B2CF9AE}" pid="4" name="Owner">
    <vt:lpwstr/>
  </property>
  <property fmtid="{D5CDD505-2E9C-101B-9397-08002B2CF9AE}" pid="5" name="LMS_Mappings">
    <vt:lpwstr/>
  </property>
  <property fmtid="{D5CDD505-2E9C-101B-9397-08002B2CF9AE}" pid="6" name="Member_Groups">
    <vt:lpwstr/>
  </property>
  <property fmtid="{D5CDD505-2E9C-101B-9397-08002B2CF9AE}" pid="7" name="CultureName">
    <vt:lpwstr/>
  </property>
  <property fmtid="{D5CDD505-2E9C-101B-9397-08002B2CF9AE}" pid="8" name="AppVersion">
    <vt:lpwstr/>
  </property>
  <property fmtid="{D5CDD505-2E9C-101B-9397-08002B2CF9AE}" pid="9" name="DefaultSectionNames">
    <vt:lpwstr/>
  </property>
  <property fmtid="{D5CDD505-2E9C-101B-9397-08002B2CF9AE}" pid="10" name="Invited_Members">
    <vt:lpwstr/>
  </property>
  <property fmtid="{D5CDD505-2E9C-101B-9397-08002B2CF9AE}" pid="11" name="Math_Settings">
    <vt:lpwstr/>
  </property>
  <property fmtid="{D5CDD505-2E9C-101B-9397-08002B2CF9AE}" pid="12" name="Templates">
    <vt:lpwstr/>
  </property>
  <property fmtid="{D5CDD505-2E9C-101B-9397-08002B2CF9AE}" pid="13" name="Self_Registration_Enabled">
    <vt:lpwstr/>
  </property>
  <property fmtid="{D5CDD505-2E9C-101B-9397-08002B2CF9AE}" pid="14" name="Is_Collaboration_Space_Locked">
    <vt:lpwstr/>
  </property>
  <property fmtid="{D5CDD505-2E9C-101B-9397-08002B2CF9AE}" pid="15" name="Members">
    <vt:lpwstr/>
  </property>
  <property fmtid="{D5CDD505-2E9C-101B-9397-08002B2CF9AE}" pid="16" name="Distribution_Groups">
    <vt:lpwstr/>
  </property>
  <property fmtid="{D5CDD505-2E9C-101B-9397-08002B2CF9AE}" pid="17" name="NotebookType">
    <vt:lpwstr/>
  </property>
  <property fmtid="{D5CDD505-2E9C-101B-9397-08002B2CF9AE}" pid="18" name="FolderType">
    <vt:lpwstr/>
  </property>
  <property fmtid="{D5CDD505-2E9C-101B-9397-08002B2CF9AE}" pid="19" name="Leaders">
    <vt:lpwstr/>
  </property>
  <property fmtid="{D5CDD505-2E9C-101B-9397-08002B2CF9AE}" pid="20" name="TeamsChannelId">
    <vt:lpwstr/>
  </property>
  <property fmtid="{D5CDD505-2E9C-101B-9397-08002B2CF9AE}" pid="21" name="Invited_Leaders">
    <vt:lpwstr/>
  </property>
  <property fmtid="{D5CDD505-2E9C-101B-9397-08002B2CF9AE}" pid="22" name="IsNotebookLocked">
    <vt:lpwstr/>
  </property>
  <property fmtid="{D5CDD505-2E9C-101B-9397-08002B2CF9AE}" pid="23" name="MediaServiceImageTags">
    <vt:lpwstr/>
  </property>
</Properties>
</file>